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94.xml" ContentType="application/vnd.openxmlformats-officedocument.presentationml.slide+xml"/>
  <Override PartName="/ppt/tags/tag8.xml" ContentType="application/vnd.openxmlformats-officedocument.presentationml.tags+xml"/>
  <Override PartName="/ppt/tags/tag140.xml" ContentType="application/vnd.openxmlformats-officedocument.presentationml.tags+xml"/>
  <Override PartName="/ppt/tags/tag238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85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tags/tag216.xml" ContentType="application/vnd.openxmlformats-officedocument.presentationml.tags+xml"/>
  <Default Extension="xml" ContentType="application/xml"/>
  <Override PartName="/ppt/slides/slide50.xml" ContentType="application/vnd.openxmlformats-officedocument.presentationml.slide+xml"/>
  <Override PartName="/ppt/notesSlides/notesSlide16.xml" ContentType="application/vnd.openxmlformats-officedocument.presentationml.notesSlide+xml"/>
  <Override PartName="/ppt/tags/tag38.xml" ContentType="application/vnd.openxmlformats-officedocument.presentationml.tags+xml"/>
  <Override PartName="/ppt/tags/tag85.xml" ContentType="application/vnd.openxmlformats-officedocument.presentationml.tags+xml"/>
  <Override PartName="/ppt/notesSlides/notesSlide63.xml" ContentType="application/vnd.openxmlformats-officedocument.presentationml.notesSlide+xml"/>
  <Override PartName="/ppt/tags/tag241.xml" ContentType="application/vnd.openxmlformats-officedocument.presentationml.tags+xml"/>
  <Override PartName="/ppt/tags/tag16.xml" ContentType="application/vnd.openxmlformats-officedocument.presentationml.tags+xml"/>
  <Override PartName="/ppt/tags/tag63.xml" ContentType="application/vnd.openxmlformats-officedocument.presentationml.tags+xml"/>
  <Override PartName="/ppt/notesSlides/notesSlide41.xml" ContentType="application/vnd.openxmlformats-officedocument.presentationml.notesSlide+xml"/>
  <Override PartName="/ppt/tags/tag178.xml" ContentType="application/vnd.openxmlformats-officedocument.presentationml.tags+xml"/>
  <Override PartName="/ppt/tags/tag109.xml" ContentType="application/vnd.openxmlformats-officedocument.presentationml.tags+xml"/>
  <Override PartName="/ppt/tags/tag156.xml" ContentType="application/vnd.openxmlformats-officedocument.presentationml.tags+xml"/>
  <Override PartName="/ppt/notesSlides/notesSlide7.xml" ContentType="application/vnd.openxmlformats-officedocument.presentationml.notesSlide+xml"/>
  <Override PartName="/ppt/tags/tag41.xml" ContentType="application/vnd.openxmlformats-officedocument.presentationml.tags+xml"/>
  <Override PartName="/ppt/slides/slide88.xml" ContentType="application/vnd.openxmlformats-officedocument.presentationml.slide+xml"/>
  <Override PartName="/ppt/tags/tag134.xml" ContentType="application/vnd.openxmlformats-officedocument.presentationml.tags+xml"/>
  <Override PartName="/ppt/tags/tag181.xml" ContentType="application/vnd.openxmlformats-officedocument.presentationml.tags+xml"/>
  <Override PartName="/ppt/slides/slide19.xml" ContentType="application/vnd.openxmlformats-officedocument.presentationml.slide+xml"/>
  <Override PartName="/ppt/slides/slide66.xml" ContentType="application/vnd.openxmlformats-officedocument.presentationml.slide+xml"/>
  <Default Extension="png" ContentType="image/png"/>
  <Override PartName="/ppt/tags/tag112.xml" ContentType="application/vnd.openxmlformats-officedocument.presentationml.tags+xml"/>
  <Override PartName="/ppt/notesSlides/notesSlide79.xml" ContentType="application/vnd.openxmlformats-officedocument.presentationml.notesSlide+xml"/>
  <Override PartName="/ppt/tags/tag257.xml" ContentType="application/vnd.openxmlformats-officedocument.presentationml.tags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79.xml" ContentType="application/vnd.openxmlformats-officedocument.presentationml.tags+xml"/>
  <Override PartName="/ppt/notesSlides/notesSlide57.xml" ContentType="application/vnd.openxmlformats-officedocument.presentationml.notesSlide+xml"/>
  <Override PartName="/ppt/slides/slide44.xml" ContentType="application/vnd.openxmlformats-officedocument.presentationml.slide+xml"/>
  <Override PartName="/ppt/slides/slide91.xml" ContentType="application/vnd.openxmlformats-officedocument.presentationml.slide+xml"/>
  <Override PartName="/ppt/tags/tag235.xml" ContentType="application/vnd.openxmlformats-officedocument.presentationml.tags+xml"/>
  <Override PartName="/ppt/slides/slide22.xml" ContentType="application/vnd.openxmlformats-officedocument.presentationml.slide+xml"/>
  <Override PartName="/ppt/tags/tag57.xml" ContentType="application/vnd.openxmlformats-officedocument.presentationml.tags+xml"/>
  <Override PartName="/ppt/notesSlides/notesSlide35.xml" ContentType="application/vnd.openxmlformats-officedocument.presentationml.notesSlide+xml"/>
  <Override PartName="/ppt/tags/tag213.xml" ContentType="application/vnd.openxmlformats-officedocument.presentationml.tags+xml"/>
  <Override PartName="/ppt/notesSlides/notesSlide8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35.xml" ContentType="application/vnd.openxmlformats-officedocument.presentationml.tags+xml"/>
  <Override PartName="/ppt/tags/tag82.xml" ContentType="application/vnd.openxmlformats-officedocument.presentationml.tags+xml"/>
  <Override PartName="/ppt/notesSlides/notesSlide60.xml" ContentType="application/vnd.openxmlformats-officedocument.presentationml.notesSlide+xml"/>
  <Override PartName="/ppt/tags/tag197.xml" ContentType="application/vnd.openxmlformats-officedocument.presentationml.tags+xml"/>
  <Override PartName="/ppt/tags/tag128.xml" ContentType="application/vnd.openxmlformats-officedocument.presentationml.tags+xml"/>
  <Override PartName="/ppt/tags/tag175.xml" ContentType="application/vnd.openxmlformats-officedocument.presentationml.tags+xml"/>
  <Override PartName="/ppt/slides/slide108.xml" ContentType="application/vnd.openxmlformats-officedocument.presentationml.slide+xml"/>
  <Override PartName="/ppt/tags/tag13.xml" ContentType="application/vnd.openxmlformats-officedocument.presentationml.tags+xml"/>
  <Override PartName="/ppt/tags/tag60.xml" ContentType="application/vnd.openxmlformats-officedocument.presentationml.tags+xml"/>
  <Override PartName="/ppt/notesSlides/notesSlide4.xml" ContentType="application/vnd.openxmlformats-officedocument.presentationml.notesSlide+xml"/>
  <Override PartName="/ppt/tags/tag106.xml" ContentType="application/vnd.openxmlformats-officedocument.presentationml.tags+xml"/>
  <Override PartName="/ppt/tags/tag153.xml" ContentType="application/vnd.openxmlformats-officedocument.presentationml.tags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tags/tag131.xml" ContentType="application/vnd.openxmlformats-officedocument.presentationml.tags+xml"/>
  <Override PartName="/ppt/tags/tag229.xml" ContentType="application/vnd.openxmlformats-officedocument.presentationml.tags+xml"/>
  <Override PartName="/ppt/notesSlides/notesSlide98.xml" ContentType="application/vnd.openxmlformats-officedocument.presentationml.notesSlide+xml"/>
  <Override PartName="/ppt/slides/slide111.xml" ContentType="application/vnd.openxmlformats-officedocument.presentationml.slide+xml"/>
  <Override PartName="/ppt/notesSlides/notesSlide29.xml" ContentType="application/vnd.openxmlformats-officedocument.presentationml.notesSlide+xml"/>
  <Override PartName="/ppt/tags/tag98.xml" ContentType="application/vnd.openxmlformats-officedocument.presentationml.tags+xml"/>
  <Override PartName="/ppt/notesSlides/notesSlide76.xml" ContentType="application/vnd.openxmlformats-officedocument.presentationml.notesSlide+xml"/>
  <Override PartName="/ppt/tags/tag207.xml" ContentType="application/vnd.openxmlformats-officedocument.presentationml.tags+xml"/>
  <Override PartName="/ppt/tags/tag254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100.xml" ContentType="application/vnd.openxmlformats-officedocument.presentationml.slide+xml"/>
  <Default Extension="wmf" ContentType="image/x-wmf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Override PartName="/ppt/tags/tag87.xml" ContentType="application/vnd.openxmlformats-officedocument.presentationml.tags+xml"/>
  <Override PartName="/ppt/notesSlides/notesSlide65.xml" ContentType="application/vnd.openxmlformats-officedocument.presentationml.notesSlide+xml"/>
  <Override PartName="/ppt/tags/tag243.xml" ContentType="application/vnd.openxmlformats-officedocument.presentationml.tags+xml"/>
  <Override PartName="/ppt/slides/slide41.xml" ContentType="application/vnd.openxmlformats-officedocument.presentationml.slide+xml"/>
  <Override PartName="/ppt/tags/tag29.xml" ContentType="application/vnd.openxmlformats-officedocument.presentationml.tags+xml"/>
  <Override PartName="/ppt/tags/tag76.xml" ContentType="application/vnd.openxmlformats-officedocument.presentationml.tags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tags/tag232.xml" ContentType="application/vnd.openxmlformats-officedocument.presentationml.tags+xml"/>
  <Override PartName="/ppt/notesSlides/notesSlide90.xml" ContentType="application/vnd.openxmlformats-officedocument.presentationml.notesSlide+xml"/>
  <Override PartName="/ppt/slides/slide30.xml" ContentType="application/vnd.openxmlformats-officedocument.presentationml.slide+xml"/>
  <Override PartName="/ppt/tags/tag18.xml" ContentType="application/vnd.openxmlformats-officedocument.presentationml.tags+xml"/>
  <Override PartName="/ppt/tags/tag54.xml" ContentType="application/vnd.openxmlformats-officedocument.presentationml.tags+xml"/>
  <Override PartName="/ppt/notesSlides/notesSlide32.xml" ContentType="application/vnd.openxmlformats-officedocument.presentationml.notesSlide+xml"/>
  <Override PartName="/ppt/tags/tag65.xml" ContentType="application/vnd.openxmlformats-officedocument.presentationml.tags+xml"/>
  <Override PartName="/ppt/tags/tag158.xml" ContentType="application/vnd.openxmlformats-officedocument.presentationml.tags+xml"/>
  <Override PartName="/ppt/tags/tag169.xml" ContentType="application/vnd.openxmlformats-officedocument.presentationml.tags+xml"/>
  <Override PartName="/ppt/tags/tag210.xml" ContentType="application/vnd.openxmlformats-officedocument.presentationml.tags+xml"/>
  <Override PartName="/ppt/tags/tag22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43.xml" ContentType="application/vnd.openxmlformats-officedocument.presentationml.tags+xml"/>
  <Override PartName="/ppt/tags/tag90.xml" ContentType="application/vnd.openxmlformats-officedocument.presentationml.tags+xml"/>
  <Override PartName="/ppt/tags/tag147.xml" ContentType="application/vnd.openxmlformats-officedocument.presentationml.tags+xml"/>
  <Override PartName="/ppt/tags/tag194.xml" ContentType="application/vnd.openxmlformats-officedocument.presentationml.tags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tags/tag32.xml" ContentType="application/vnd.openxmlformats-officedocument.presentationml.tags+xml"/>
  <Override PartName="/ppt/tags/tag136.xml" ContentType="application/vnd.openxmlformats-officedocument.presentationml.tags+xml"/>
  <Override PartName="/ppt/tags/tag183.xml" ContentType="application/vnd.openxmlformats-officedocument.presentationml.tags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tags/tag114.xml" ContentType="application/vnd.openxmlformats-officedocument.presentationml.tags+xml"/>
  <Override PartName="/ppt/tags/tag125.xml" ContentType="application/vnd.openxmlformats-officedocument.presentationml.tags+xml"/>
  <Override PartName="/ppt/tags/tag161.xml" ContentType="application/vnd.openxmlformats-officedocument.presentationml.tags+xml"/>
  <Override PartName="/ppt/tags/tag172.xml" ContentType="application/vnd.openxmlformats-officedocument.presentationml.tags+xml"/>
  <Override PartName="/ppt/slides/slide57.xml" ContentType="application/vnd.openxmlformats-officedocument.presentationml.slide+xml"/>
  <Override PartName="/ppt/slides/slide105.xml" ContentType="application/vnd.openxmlformats-officedocument.presentationml.slide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103.xml" ContentType="application/vnd.openxmlformats-officedocument.presentationml.tags+xml"/>
  <Override PartName="/ppt/notesSlides/notesSlide59.xml" ContentType="application/vnd.openxmlformats-officedocument.presentationml.notesSlide+xml"/>
  <Override PartName="/ppt/tags/tag150.xml" ContentType="application/vnd.openxmlformats-officedocument.presentationml.tags+xml"/>
  <Override PartName="/ppt/tags/tag248.xml" ContentType="application/vnd.openxmlformats-officedocument.presentationml.tags+xml"/>
  <Override PartName="/ppt/slides/slide46.xml" ContentType="application/vnd.openxmlformats-officedocument.presentationml.slide+xml"/>
  <Override PartName="/ppt/slides/slide93.xml" ContentType="application/vnd.openxmlformats-officedocument.presentationml.slide+xml"/>
  <Override PartName="/ppt/notesSlides/notesSlide48.xml" ContentType="application/vnd.openxmlformats-officedocument.presentationml.notesSlide+xml"/>
  <Override PartName="/ppt/tags/tag226.xml" ContentType="application/vnd.openxmlformats-officedocument.presentationml.tags+xml"/>
  <Override PartName="/ppt/tags/tag237.xml" ContentType="application/vnd.openxmlformats-officedocument.presentationml.tags+xml"/>
  <Override PartName="/ppt/notesSlides/notesSlide95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tags/tag59.xml" ContentType="application/vnd.openxmlformats-officedocument.presentationml.tags+xml"/>
  <Override PartName="/ppt/notesSlides/notesSlide37.xml" ContentType="application/vnd.openxmlformats-officedocument.presentationml.notesSlide+xml"/>
  <Override PartName="/ppt/tags/tag215.xml" ContentType="application/vnd.openxmlformats-officedocument.presentationml.tags+xml"/>
  <Override PartName="/ppt/notesSlides/notesSlide84.xml" ContentType="application/vnd.openxmlformats-officedocument.presentationml.notesSlide+xml"/>
  <Override PartName="/ppt/slides/slide13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tags/tag37.xml" ContentType="application/vnd.openxmlformats-officedocument.presentationml.tags+xml"/>
  <Override PartName="/ppt/notesSlides/notesSlide26.xml" ContentType="application/vnd.openxmlformats-officedocument.presentationml.notesSlide+xml"/>
  <Override PartName="/ppt/tags/tag48.xml" ContentType="application/vnd.openxmlformats-officedocument.presentationml.tags+xml"/>
  <Override PartName="/ppt/tags/tag84.xml" ContentType="application/vnd.openxmlformats-officedocument.presentationml.tags+xml"/>
  <Override PartName="/ppt/tags/tag95.xml" ContentType="application/vnd.openxmlformats-officedocument.presentationml.tags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tags/tag188.xml" ContentType="application/vnd.openxmlformats-officedocument.presentationml.tags+xml"/>
  <Override PartName="/ppt/tags/tag199.xml" ContentType="application/vnd.openxmlformats-officedocument.presentationml.tags+xml"/>
  <Override PartName="/ppt/tags/tag204.xml" ContentType="application/vnd.openxmlformats-officedocument.presentationml.tags+xml"/>
  <Override PartName="/ppt/tags/tag251.xml" ContentType="application/vnd.openxmlformats-officedocument.presentationml.tags+xml"/>
  <Override PartName="/ppt/tags/tag26.xml" ContentType="application/vnd.openxmlformats-officedocument.presentationml.tags+xml"/>
  <Override PartName="/ppt/tags/tag73.xml" ContentType="application/vnd.openxmlformats-officedocument.presentationml.tags+xml"/>
  <Override PartName="/ppt/notesSlides/notesSlide51.xml" ContentType="application/vnd.openxmlformats-officedocument.presentationml.notesSlide+xml"/>
  <Override PartName="/ppt/tags/tag177.xml" ContentType="application/vnd.openxmlformats-officedocument.presentationml.tags+xml"/>
  <Override PartName="/ppt/tags/tag240.xml" ContentType="application/vnd.openxmlformats-officedocument.presentationml.tags+xml"/>
  <Override PartName="/ppt/tags/tag15.xml" ContentType="application/vnd.openxmlformats-officedocument.presentationml.tags+xml"/>
  <Override PartName="/ppt/tags/tag62.xml" ContentType="application/vnd.openxmlformats-officedocument.presentationml.tags+xml"/>
  <Override PartName="/ppt/notesSlides/notesSlide40.xml" ContentType="application/vnd.openxmlformats-officedocument.presentationml.notesSlide+xml"/>
  <Override PartName="/ppt/tags/tag119.xml" ContentType="application/vnd.openxmlformats-officedocument.presentationml.tags+xml"/>
  <Override PartName="/ppt/tags/tag166.xml" ContentType="application/vnd.openxmlformats-officedocument.presentationml.tags+xml"/>
  <Override PartName="/ppt/slides/slide98.xml" ContentType="application/vnd.openxmlformats-officedocument.presentationml.slide+xml"/>
  <Override PartName="/ppt/notesSlides/notesSlide6.xml" ContentType="application/vnd.openxmlformats-officedocument.presentationml.notesSlide+xml"/>
  <Override PartName="/ppt/tags/tag40.xml" ContentType="application/vnd.openxmlformats-officedocument.presentationml.tags+xml"/>
  <Override PartName="/ppt/tags/tag51.xml" ContentType="application/vnd.openxmlformats-officedocument.presentationml.tags+xml"/>
  <Override PartName="/ppt/tags/tag108.xml" ContentType="application/vnd.openxmlformats-officedocument.presentationml.tags+xml"/>
  <Override PartName="/ppt/tags/tag155.xml" ContentType="application/vnd.openxmlformats-officedocument.presentationml.tags+xml"/>
  <Override PartName="/ppt/slides/slide87.xml" ContentType="application/vnd.openxmlformats-officedocument.presentationml.slide+xml"/>
  <Override PartName="/ppt/tags/tag133.xml" ContentType="application/vnd.openxmlformats-officedocument.presentationml.tags+xml"/>
  <Override PartName="/ppt/tags/tag144.xml" ContentType="application/vnd.openxmlformats-officedocument.presentationml.tags+xml"/>
  <Override PartName="/ppt/tags/tag180.xml" ContentType="application/vnd.openxmlformats-officedocument.presentationml.tags+xml"/>
  <Override PartName="/ppt/tags/tag191.xml" ContentType="application/vnd.openxmlformats-officedocument.presentationml.tags+xml"/>
  <Override PartName="/ppt/notesSlides/notesSlide89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tags/tag122.xml" ContentType="application/vnd.openxmlformats-officedocument.presentationml.tags+xml"/>
  <Override PartName="/ppt/notesSlides/notesSlide78.xml" ContentType="application/vnd.openxmlformats-officedocument.presentationml.notesSlide+xml"/>
  <Override PartName="/ppt/tags/tag209.xml" ContentType="application/vnd.openxmlformats-officedocument.presentationml.tags+xml"/>
  <Override PartName="/ppt/tags/tag256.xml" ContentType="application/vnd.openxmlformats-officedocument.presentationml.tag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tags/tag89.xml" ContentType="application/vnd.openxmlformats-officedocument.presentationml.tags+xml"/>
  <Override PartName="/ppt/tags/tag111.xml" ContentType="application/vnd.openxmlformats-officedocument.presentationml.tags+xml"/>
  <Override PartName="/ppt/notesSlides/notesSlide67.xml" ContentType="application/vnd.openxmlformats-officedocument.presentationml.notesSlide+xml"/>
  <Override PartName="/ppt/tags/tag245.xml" ContentType="application/vnd.openxmlformats-officedocument.presentationml.tags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tags/tag78.xml" ContentType="application/vnd.openxmlformats-officedocument.presentationml.tags+xml"/>
  <Override PartName="/ppt/notesSlides/notesSlide45.xml" ContentType="application/vnd.openxmlformats-officedocument.presentationml.notesSlide+xml"/>
  <Override PartName="/ppt/tags/tag100.xml" ContentType="application/vnd.openxmlformats-officedocument.presentationml.tags+xml"/>
  <Override PartName="/ppt/notesSlides/notesSlide56.xml" ContentType="application/vnd.openxmlformats-officedocument.presentationml.notesSlide+xml"/>
  <Override PartName="/ppt/tags/tag234.xml" ContentType="application/vnd.openxmlformats-officedocument.presentationml.tags+xml"/>
  <Override PartName="/ppt/notesSlides/notesSlide92.xml" ContentType="application/vnd.openxmlformats-officedocument.presentationml.notesSlide+xml"/>
  <Override PartName="/ppt/slides/slide32.xml" ContentType="application/vnd.openxmlformats-officedocument.presentationml.slide+xml"/>
  <Override PartName="/ppt/tags/tag56.xml" ContentType="application/vnd.openxmlformats-officedocument.presentationml.tags+xml"/>
  <Override PartName="/ppt/notesSlides/notesSlide34.xml" ContentType="application/vnd.openxmlformats-officedocument.presentationml.notesSlide+xml"/>
  <Override PartName="/ppt/tags/tag67.xml" ContentType="application/vnd.openxmlformats-officedocument.presentationml.tags+xml"/>
  <Override PartName="/ppt/notesSlides/notesSlide81.xml" ContentType="application/vnd.openxmlformats-officedocument.presentationml.notesSlide+xml"/>
  <Override PartName="/ppt/tags/tag223.xml" ContentType="application/vnd.openxmlformats-officedocument.presentationml.tags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notesSlides/notesSlide23.xml" ContentType="application/vnd.openxmlformats-officedocument.presentationml.notesSlide+xml"/>
  <Override PartName="/ppt/tags/tag45.xml" ContentType="application/vnd.openxmlformats-officedocument.presentationml.tags+xml"/>
  <Override PartName="/ppt/tags/tag92.xml" ContentType="application/vnd.openxmlformats-officedocument.presentationml.tags+xml"/>
  <Override PartName="/ppt/tags/tag149.xml" ContentType="application/vnd.openxmlformats-officedocument.presentationml.tags+xml"/>
  <Override PartName="/ppt/notesSlides/notesSlide70.xml" ContentType="application/vnd.openxmlformats-officedocument.presentationml.notesSlide+xml"/>
  <Override PartName="/ppt/tags/tag196.xml" ContentType="application/vnd.openxmlformats-officedocument.presentationml.tags+xml"/>
  <Override PartName="/ppt/tags/tag201.xml" ContentType="application/vnd.openxmlformats-officedocument.presentationml.tags+xml"/>
  <Override PartName="/ppt/tags/tag212.xml" ContentType="application/vnd.openxmlformats-officedocument.presentationml.tags+xml"/>
  <Override PartName="/ppt/notesSlides/notesSlide12.xml" ContentType="application/vnd.openxmlformats-officedocument.presentationml.notesSlide+xml"/>
  <Override PartName="/ppt/tags/tag34.xml" ContentType="application/vnd.openxmlformats-officedocument.presentationml.tags+xml"/>
  <Override PartName="/ppt/tags/tag81.xml" ContentType="application/vnd.openxmlformats-officedocument.presentationml.tags+xml"/>
  <Override PartName="/ppt/tags/tag138.xml" ContentType="application/vnd.openxmlformats-officedocument.presentationml.tags+xml"/>
  <Override PartName="/ppt/tags/tag185.xml" ContentType="application/vnd.openxmlformats-officedocument.presentationml.tags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70.xml" ContentType="application/vnd.openxmlformats-officedocument.presentationml.tags+xml"/>
  <Override PartName="/ppt/tags/tag116.xml" ContentType="application/vnd.openxmlformats-officedocument.presentationml.tags+xml"/>
  <Override PartName="/ppt/tags/tag127.xml" ContentType="application/vnd.openxmlformats-officedocument.presentationml.tags+xml"/>
  <Override PartName="/ppt/tags/tag163.xml" ContentType="application/vnd.openxmlformats-officedocument.presentationml.tags+xml"/>
  <Override PartName="/ppt/tags/tag174.xml" ContentType="application/vnd.openxmlformats-officedocument.presentationml.tags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105.xml" ContentType="application/vnd.openxmlformats-officedocument.presentationml.tags+xml"/>
  <Override PartName="/ppt/tags/tag152.xml" ContentType="application/vnd.openxmlformats-officedocument.presentationml.tag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Default Extension="bin" ContentType="application/vnd.openxmlformats-officedocument.oleObject"/>
  <Override PartName="/ppt/notesSlides/notesSlide3.xml" ContentType="application/vnd.openxmlformats-officedocument.presentationml.notesSlide+xml"/>
  <Override PartName="/ppt/tags/tag141.xml" ContentType="application/vnd.openxmlformats-officedocument.presentationml.tags+xml"/>
  <Override PartName="/ppt/tags/tag228.xml" ContentType="application/vnd.openxmlformats-officedocument.presentationml.tags+xml"/>
  <Override PartName="/ppt/tags/tag239.xml" ContentType="application/vnd.openxmlformats-officedocument.presentationml.tags+xml"/>
  <Override PartName="/ppt/notesSlides/notesSlide97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tags/tag130.xml" ContentType="application/vnd.openxmlformats-officedocument.presentationml.tags+xml"/>
  <Override PartName="/ppt/tags/tag217.xml" ContentType="application/vnd.openxmlformats-officedocument.presentationml.tags+xml"/>
  <Override PartName="/ppt/notesSlides/notesSlide86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tags/tag39.xml" ContentType="application/vnd.openxmlformats-officedocument.presentationml.tags+xml"/>
  <Override PartName="/ppt/notesSlides/notesSlide28.xml" ContentType="application/vnd.openxmlformats-officedocument.presentationml.notesSlide+xml"/>
  <Override PartName="/ppt/tags/tag86.xml" ContentType="application/vnd.openxmlformats-officedocument.presentationml.tags+xml"/>
  <Override PartName="/ppt/tags/tag97.xml" ContentType="application/vnd.openxmlformats-officedocument.presentationml.tags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tags/tag206.xml" ContentType="application/vnd.openxmlformats-officedocument.presentationml.tags+xml"/>
  <Override PartName="/ppt/tags/tag253.xml" ContentType="application/vnd.openxmlformats-officedocument.presentationml.tags+xml"/>
  <Override PartName="/ppt/slides/slide51.xml" ContentType="application/vnd.openxmlformats-officedocument.presentationml.slide+xml"/>
  <Override PartName="/ppt/tags/tag1.xml" ContentType="application/vnd.openxmlformats-officedocument.presentationml.tags+xml"/>
  <Override PartName="/ppt/tags/tag28.xml" ContentType="application/vnd.openxmlformats-officedocument.presentationml.tags+xml"/>
  <Override PartName="/ppt/tags/tag75.xml" ContentType="application/vnd.openxmlformats-officedocument.presentationml.tags+xml"/>
  <Override PartName="/ppt/notesSlides/notesSlide53.xml" ContentType="application/vnd.openxmlformats-officedocument.presentationml.notesSlide+xml"/>
  <Override PartName="/ppt/tags/tag179.xml" ContentType="application/vnd.openxmlformats-officedocument.presentationml.tags+xml"/>
  <Override PartName="/ppt/tags/tag231.xml" ContentType="application/vnd.openxmlformats-officedocument.presentationml.tags+xml"/>
  <Override PartName="/ppt/tags/tag242.xml" ContentType="application/vnd.openxmlformats-officedocument.presentationml.tags+xml"/>
  <Override PartName="/ppt/slides/slide40.xml" ContentType="application/vnd.openxmlformats-officedocument.presentationml.slide+xml"/>
  <Override PartName="/ppt/tags/tag17.xml" ContentType="application/vnd.openxmlformats-officedocument.presentationml.tags+xml"/>
  <Override PartName="/ppt/tags/tag64.xml" ContentType="application/vnd.openxmlformats-officedocument.presentationml.tags+xml"/>
  <Override PartName="/ppt/notesSlides/notesSlide42.xml" ContentType="application/vnd.openxmlformats-officedocument.presentationml.notesSlide+xml"/>
  <Override PartName="/ppt/tags/tag168.xml" ContentType="application/vnd.openxmlformats-officedocument.presentationml.tags+xml"/>
  <Override PartName="/ppt/tags/tag220.xml" ContentType="application/vnd.openxmlformats-officedocument.presentationml.tags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53.xml" ContentType="application/vnd.openxmlformats-officedocument.presentationml.tags+xml"/>
  <Override PartName="/ppt/tags/tag157.xml" ContentType="application/vnd.openxmlformats-officedocument.presentationml.tags+xml"/>
  <Override PartName="/ppt/slides/slide89.xml" ContentType="application/vnd.openxmlformats-officedocument.presentationml.slide+xml"/>
  <Override PartName="/ppt/tags/tag31.xml" ContentType="application/vnd.openxmlformats-officedocument.presentationml.tags+xml"/>
  <Override PartName="/ppt/tags/tag42.xml" ContentType="application/vnd.openxmlformats-officedocument.presentationml.tags+xml"/>
  <Override PartName="/ppt/tags/tag135.xml" ContentType="application/vnd.openxmlformats-officedocument.presentationml.tags+xml"/>
  <Override PartName="/ppt/tags/tag146.xml" ContentType="application/vnd.openxmlformats-officedocument.presentationml.tags+xml"/>
  <Override PartName="/ppt/tags/tag182.xml" ContentType="application/vnd.openxmlformats-officedocument.presentationml.tags+xml"/>
  <Override PartName="/ppt/tags/tag193.xml" ContentType="application/vnd.openxmlformats-officedocument.presentationml.tags+xml"/>
  <Override PartName="/ppt/slides/slide78.xml" ContentType="application/vnd.openxmlformats-officedocument.presentationml.slide+xml"/>
  <Override PartName="/ppt/tags/tag20.xml" ContentType="application/vnd.openxmlformats-officedocument.presentationml.tags+xml"/>
  <Override PartName="/ppt/tags/tag124.xml" ContentType="application/vnd.openxmlformats-officedocument.presentationml.tags+xml"/>
  <Override PartName="/ppt/tags/tag171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tags/tag113.xml" ContentType="application/vnd.openxmlformats-officedocument.presentationml.tags+xml"/>
  <Override PartName="/ppt/tags/tag160.xml" ContentType="application/vnd.openxmlformats-officedocument.presentationml.tags+xml"/>
  <Override PartName="/ppt/notesSlides/notesSlide69.xml" ContentType="application/vnd.openxmlformats-officedocument.presentationml.notesSlide+xml"/>
  <Override PartName="/ppt/tags/tag247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notesSlides/notesSlide47.xml" ContentType="application/vnd.openxmlformats-officedocument.presentationml.notesSlide+xml"/>
  <Override PartName="/ppt/tags/tag102.xml" ContentType="application/vnd.openxmlformats-officedocument.presentationml.tags+xml"/>
  <Override PartName="/ppt/notesSlides/notesSlide58.xml" ContentType="application/vnd.openxmlformats-officedocument.presentationml.notesSlide+xml"/>
  <Override PartName="/ppt/tags/tag236.xml" ContentType="application/vnd.openxmlformats-officedocument.presentationml.tags+xml"/>
  <Override PartName="/ppt/notesSlides/notesSlide94.xml" ContentType="application/vnd.openxmlformats-officedocument.presentationml.notesSlid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tags/tag58.xml" ContentType="application/vnd.openxmlformats-officedocument.presentationml.tags+xml"/>
  <Override PartName="/ppt/notesSlides/notesSlide36.xml" ContentType="application/vnd.openxmlformats-officedocument.presentationml.notesSlide+xml"/>
  <Override PartName="/ppt/tags/tag69.xml" ContentType="application/vnd.openxmlformats-officedocument.presentationml.tags+xml"/>
  <Override PartName="/ppt/notesSlides/notesSlide83.xml" ContentType="application/vnd.openxmlformats-officedocument.presentationml.notesSlide+xml"/>
  <Override PartName="/ppt/tags/tag225.xml" ContentType="application/vnd.openxmlformats-officedocument.presentationml.tags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tags/tag47.xml" ContentType="application/vnd.openxmlformats-officedocument.presentationml.tags+xml"/>
  <Override PartName="/ppt/tags/tag94.xml" ContentType="application/vnd.openxmlformats-officedocument.presentationml.tags+xml"/>
  <Override PartName="/ppt/notesSlides/notesSlide72.xml" ContentType="application/vnd.openxmlformats-officedocument.presentationml.notesSlide+xml"/>
  <Override PartName="/ppt/tags/tag198.xml" ContentType="application/vnd.openxmlformats-officedocument.presentationml.tags+xml"/>
  <Override PartName="/ppt/tags/tag203.xml" ContentType="application/vnd.openxmlformats-officedocument.presentationml.tags+xml"/>
  <Override PartName="/ppt/tags/tag214.xml" ContentType="application/vnd.openxmlformats-officedocument.presentationml.tags+xml"/>
  <Override PartName="/ppt/tags/tag250.xml" ContentType="application/vnd.openxmlformats-officedocument.presentationml.tags+xml"/>
  <Override PartName="/ppt/slides/slide12.xml" ContentType="application/vnd.openxmlformats-officedocument.presentationml.slide+xml"/>
  <Override PartName="/ppt/notesSlides/notesSlide14.xml" ContentType="application/vnd.openxmlformats-officedocument.presentationml.notesSlide+xml"/>
  <Override PartName="/ppt/tags/tag36.xml" ContentType="application/vnd.openxmlformats-officedocument.presentationml.tags+xml"/>
  <Override PartName="/ppt/tags/tag83.xml" ContentType="application/vnd.openxmlformats-officedocument.presentationml.tags+xml"/>
  <Override PartName="/ppt/notesSlides/notesSlide61.xml" ContentType="application/vnd.openxmlformats-officedocument.presentationml.notesSlide+xml"/>
  <Override PartName="/ppt/tags/tag187.xml" ContentType="application/vnd.openxmlformats-officedocument.presentationml.tags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61.xml" ContentType="application/vnd.openxmlformats-officedocument.presentationml.tags+xml"/>
  <Override PartName="/ppt/tags/tag72.xml" ContentType="application/vnd.openxmlformats-officedocument.presentationml.tags+xml"/>
  <Override PartName="/ppt/notesSlides/notesSlide50.xml" ContentType="application/vnd.openxmlformats-officedocument.presentationml.notesSlide+xml"/>
  <Override PartName="/ppt/tags/tag118.xml" ContentType="application/vnd.openxmlformats-officedocument.presentationml.tags+xml"/>
  <Override PartName="/ppt/tags/tag129.xml" ContentType="application/vnd.openxmlformats-officedocument.presentationml.tags+xml"/>
  <Override PartName="/ppt/tags/tag165.xml" ContentType="application/vnd.openxmlformats-officedocument.presentationml.tags+xml"/>
  <Override PartName="/ppt/tags/tag176.xml" ContentType="application/vnd.openxmlformats-officedocument.presentationml.tags+xml"/>
  <Override PartName="/ppt/slides/slide109.xml" ContentType="application/vnd.openxmlformats-officedocument.presentationml.slide+xml"/>
  <Override PartName="/ppt/tags/tag50.xml" ContentType="application/vnd.openxmlformats-officedocument.presentationml.tags+xml"/>
  <Override PartName="/ppt/tags/tag107.xml" ContentType="application/vnd.openxmlformats-officedocument.presentationml.tags+xml"/>
  <Override PartName="/ppt/tags/tag154.xml" ContentType="application/vnd.openxmlformats-officedocument.presentationml.tags+xml"/>
  <Override PartName="/ppt/slides/slide97.xml" ContentType="application/vnd.openxmlformats-officedocument.presentationml.slide+xml"/>
  <Override PartName="/ppt/notesSlides/notesSlide5.xml" ContentType="application/vnd.openxmlformats-officedocument.presentationml.notesSlide+xml"/>
  <Override PartName="/ppt/tags/tag143.xml" ContentType="application/vnd.openxmlformats-officedocument.presentationml.tags+xml"/>
  <Override PartName="/ppt/tags/tag190.xml" ContentType="application/vnd.openxmlformats-officedocument.presentationml.tags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tags/tag132.xml" ContentType="application/vnd.openxmlformats-officedocument.presentationml.tags+xml"/>
  <Override PartName="/ppt/tags/tag219.xml" ContentType="application/vnd.openxmlformats-officedocument.presentationml.tags+xml"/>
  <Override PartName="/ppt/notesSlides/notesSlide88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64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tags/tag99.xml" ContentType="application/vnd.openxmlformats-officedocument.presentationml.tags+xml"/>
  <Override PartName="/ppt/tags/tag110.xml" ContentType="application/vnd.openxmlformats-officedocument.presentationml.tags+xml"/>
  <Override PartName="/ppt/tags/tag121.xml" ContentType="application/vnd.openxmlformats-officedocument.presentationml.tags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tags/tag208.xml" ContentType="application/vnd.openxmlformats-officedocument.presentationml.tags+xml"/>
  <Override PartName="/ppt/tags/tag255.xml" ContentType="application/vnd.openxmlformats-officedocument.presentationml.tags+xml"/>
  <Override PartName="/ppt/slides/slide53.xml" ContentType="application/vnd.openxmlformats-officedocument.presentationml.slide+xml"/>
  <Default Extension="jpeg" ContentType="image/jpeg"/>
  <Override PartName="/ppt/tags/tag3.xml" ContentType="application/vnd.openxmlformats-officedocument.presentationml.tags+xml"/>
  <Override PartName="/ppt/tags/tag77.xml" ContentType="application/vnd.openxmlformats-officedocument.presentationml.tags+xml"/>
  <Override PartName="/ppt/tags/tag88.xml" ContentType="application/vnd.openxmlformats-officedocument.presentationml.tags+xml"/>
  <Override PartName="/ppt/notesSlides/notesSlide55.xml" ContentType="application/vnd.openxmlformats-officedocument.presentationml.notesSlide+xml"/>
  <Override PartName="/ppt/tags/tag233.xml" ContentType="application/vnd.openxmlformats-officedocument.presentationml.tags+xml"/>
  <Override PartName="/ppt/tags/tag244.xml" ContentType="application/vnd.openxmlformats-officedocument.presentationml.tags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tags/tag19.xml" ContentType="application/vnd.openxmlformats-officedocument.presentationml.tags+xml"/>
  <Override PartName="/ppt/tags/tag66.xml" ContentType="application/vnd.openxmlformats-officedocument.presentationml.tags+xml"/>
  <Override PartName="/ppt/notesSlides/notesSlide44.xml" ContentType="application/vnd.openxmlformats-officedocument.presentationml.notesSlide+xml"/>
  <Override PartName="/ppt/tags/tag222.xml" ContentType="application/vnd.openxmlformats-officedocument.presentationml.tags+xml"/>
  <Override PartName="/ppt/notesSlides/notesSlide91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tags/tag55.xml" ContentType="application/vnd.openxmlformats-officedocument.presentationml.tags+xml"/>
  <Override PartName="/ppt/notesSlides/notesSlide33.xml" ContentType="application/vnd.openxmlformats-officedocument.presentationml.notesSlide+xml"/>
  <Override PartName="/ppt/tags/tag159.xml" ContentType="application/vnd.openxmlformats-officedocument.presentationml.tags+xml"/>
  <Override PartName="/ppt/notesSlides/notesSlide80.xml" ContentType="application/vnd.openxmlformats-officedocument.presentationml.notesSlide+xml"/>
  <Override PartName="/ppt/tags/tag211.xml" ContentType="application/vnd.openxmlformats-officedocument.presentationml.tags+xml"/>
  <Override PartName="/ppt/notesSlides/notesSlide11.xml" ContentType="application/vnd.openxmlformats-officedocument.presentationml.notesSlide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tags/tag80.xml" ContentType="application/vnd.openxmlformats-officedocument.presentationml.tags+xml"/>
  <Override PartName="/ppt/tags/tag91.xml" ContentType="application/vnd.openxmlformats-officedocument.presentationml.tags+xml"/>
  <Override PartName="/ppt/tags/tag137.xml" ContentType="application/vnd.openxmlformats-officedocument.presentationml.tags+xml"/>
  <Override PartName="/ppt/tags/tag148.xml" ContentType="application/vnd.openxmlformats-officedocument.presentationml.tags+xml"/>
  <Override PartName="/ppt/tags/tag184.xml" ContentType="application/vnd.openxmlformats-officedocument.presentationml.tags+xml"/>
  <Override PartName="/ppt/tags/tag195.xml" ContentType="application/vnd.openxmlformats-officedocument.presentationml.tags+xml"/>
  <Override PartName="/ppt/tags/tag200.xml" ContentType="application/vnd.openxmlformats-officedocument.presentationml.tags+xml"/>
  <Override PartName="/ppt/tags/tag22.xml" ContentType="application/vnd.openxmlformats-officedocument.presentationml.tags+xml"/>
  <Override PartName="/ppt/tags/tag126.xml" ContentType="application/vnd.openxmlformats-officedocument.presentationml.tags+xml"/>
  <Override PartName="/ppt/tags/tag173.xml" ContentType="application/vnd.openxmlformats-officedocument.presentationml.tags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106.xml" ContentType="application/vnd.openxmlformats-officedocument.presentationml.slide+xml"/>
  <Override PartName="/ppt/tags/tag11.xml" ContentType="application/vnd.openxmlformats-officedocument.presentationml.tags+xml"/>
  <Override PartName="/ppt/tags/tag115.xml" ContentType="application/vnd.openxmlformats-officedocument.presentationml.tags+xml"/>
  <Override PartName="/ppt/tags/tag162.xml" ContentType="application/vnd.openxmlformats-officedocument.presentationml.tags+xml"/>
  <Override PartName="/ppt/tags/tag249.xml" ContentType="application/vnd.openxmlformats-officedocument.presentationml.tags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tags/tag104.xml" ContentType="application/vnd.openxmlformats-officedocument.presentationml.tags+xml"/>
  <Override PartName="/ppt/tags/tag151.xml" ContentType="application/vnd.openxmlformats-officedocument.presentationml.tags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notesSlides/notesSlide49.xml" ContentType="application/vnd.openxmlformats-officedocument.presentationml.notesSlide+xml"/>
  <Override PartName="/ppt/tags/tag227.xml" ContentType="application/vnd.openxmlformats-officedocument.presentationml.tags+xml"/>
  <Override PartName="/ppt/notesSlides/notesSlide9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49.xml" ContentType="application/vnd.openxmlformats-officedocument.presentationml.tags+xml"/>
  <Override PartName="/ppt/tags/tag96.xml" ContentType="application/vnd.openxmlformats-officedocument.presentationml.tags+xml"/>
  <Override PartName="/ppt/notesSlides/notesSlide74.xml" ContentType="application/vnd.openxmlformats-officedocument.presentationml.notesSlide+xml"/>
  <Override PartName="/ppt/tags/tag205.xml" ContentType="application/vnd.openxmlformats-officedocument.presentationml.tags+xml"/>
  <Override PartName="/ppt/tags/tag252.xml" ContentType="application/vnd.openxmlformats-officedocument.presentationml.tags+xml"/>
  <Override PartName="/ppt/slides/slide14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89.xml" ContentType="application/vnd.openxmlformats-officedocument.presentationml.tags+xml"/>
  <Override PartName="/ppt/tableStyles.xml" ContentType="application/vnd.openxmlformats-officedocument.presentationml.tableStyles+xml"/>
  <Override PartName="/ppt/tags/tag27.xml" ContentType="application/vnd.openxmlformats-officedocument.presentationml.tags+xml"/>
  <Override PartName="/ppt/tags/tag74.xml" ContentType="application/vnd.openxmlformats-officedocument.presentationml.tags+xml"/>
  <Override PartName="/ppt/notesSlides/notesSlide52.xml" ContentType="application/vnd.openxmlformats-officedocument.presentationml.notesSlide+xml"/>
  <Override PartName="/ppt/tags/tag230.xml" ContentType="application/vnd.openxmlformats-officedocument.presentationml.tags+xml"/>
  <Override PartName="/ppt/notesSlides/notesSlide30.xml" ContentType="application/vnd.openxmlformats-officedocument.presentationml.notesSlide+xml"/>
  <Override PartName="/ppt/tags/tag52.xml" ContentType="application/vnd.openxmlformats-officedocument.presentationml.tags+xml"/>
  <Override PartName="/ppt/tags/tag167.xml" ContentType="application/vnd.openxmlformats-officedocument.presentationml.tags+xml"/>
  <Override PartName="/ppt/slides/slide99.xml" ContentType="application/vnd.openxmlformats-officedocument.presentationml.slide+xml"/>
  <Override PartName="/ppt/tags/tag145.xml" ContentType="application/vnd.openxmlformats-officedocument.presentationml.tags+xml"/>
  <Override PartName="/ppt/tags/tag192.xml" ContentType="application/vnd.openxmlformats-officedocument.presentationml.tags+xml"/>
  <Override PartName="/ppt/slides/slide77.xml" ContentType="application/vnd.openxmlformats-officedocument.presentationml.slide+xml"/>
  <Override PartName="/ppt/tags/tag30.xml" ContentType="application/vnd.openxmlformats-officedocument.presentationml.tags+xml"/>
  <Override PartName="/ppt/slides/slide5.xml" ContentType="application/vnd.openxmlformats-officedocument.presentationml.slide+xml"/>
  <Override PartName="/ppt/slides/slide103.xml" ContentType="application/vnd.openxmlformats-officedocument.presentationml.slide+xml"/>
  <Override PartName="/ppt/slideLayouts/slideLayout7.xml" ContentType="application/vnd.openxmlformats-officedocument.presentationml.slideLayout+xml"/>
  <Override PartName="/ppt/tags/tag123.xml" ContentType="application/vnd.openxmlformats-officedocument.presentationml.tags+xml"/>
  <Override PartName="/ppt/notesSlides/notesSlide68.xml" ContentType="application/vnd.openxmlformats-officedocument.presentationml.notesSlide+xml"/>
  <Override PartName="/ppt/tags/tag170.xml" ContentType="application/vnd.openxmlformats-officedocument.presentationml.tags+xml"/>
  <Override PartName="/ppt/slides/slide55.xml" ContentType="application/vnd.openxmlformats-officedocument.presentationml.slide+xml"/>
  <Override PartName="/ppt/tags/tag101.xml" ContentType="application/vnd.openxmlformats-officedocument.presentationml.tags+xml"/>
  <Override PartName="/ppt/tags/tag246.xml" ContentType="application/vnd.openxmlformats-officedocument.presentationml.tags+xml"/>
  <Override PartName="/ppt/slides/slide33.xml" ContentType="application/vnd.openxmlformats-officedocument.presentationml.slide+xml"/>
  <Override PartName="/ppt/slides/slide80.xml" ContentType="application/vnd.openxmlformats-officedocument.presentationml.slide+xml"/>
  <Override PartName="/ppt/tags/tag68.xml" ContentType="application/vnd.openxmlformats-officedocument.presentationml.tags+xml"/>
  <Override PartName="/ppt/notesSlides/notesSlide46.xml" ContentType="application/vnd.openxmlformats-officedocument.presentationml.notesSlide+xml"/>
  <Override PartName="/ppt/tags/tag224.xml" ContentType="application/vnd.openxmlformats-officedocument.presentationml.tags+xml"/>
  <Override PartName="/ppt/notesSlides/notesSlide93.xml" ContentType="application/vnd.openxmlformats-officedocument.presentationml.notesSlide+xml"/>
  <Override PartName="/ppt/presentation.xml" ContentType="application/vnd.openxmlformats-officedocument.presentationml.presentation.main+xml"/>
  <Override PartName="/ppt/notesSlides/notesSlide24.xml" ContentType="application/vnd.openxmlformats-officedocument.presentationml.notesSlide+xml"/>
  <Override PartName="/ppt/notesSlides/notesSlide71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tags/tag46.xml" ContentType="application/vnd.openxmlformats-officedocument.presentationml.tags+xml"/>
  <Override PartName="/ppt/tags/tag93.xml" ContentType="application/vnd.openxmlformats-officedocument.presentationml.tags+xml"/>
  <Override PartName="/ppt/tags/tag139.xml" ContentType="application/vnd.openxmlformats-officedocument.presentationml.tags+xml"/>
  <Override PartName="/ppt/tags/tag186.xml" ContentType="application/vnd.openxmlformats-officedocument.presentationml.tags+xml"/>
  <Override PartName="/ppt/tags/tag202.xml" ContentType="application/vnd.openxmlformats-officedocument.presentationml.tags+xml"/>
  <Override PartName="/ppt/tags/tag24.xml" ContentType="application/vnd.openxmlformats-officedocument.presentationml.tags+xml"/>
  <Override PartName="/ppt/tags/tag71.xml" ContentType="application/vnd.openxmlformats-officedocument.presentationml.tags+xml"/>
  <Override PartName="/ppt/tags/tag117.xml" ContentType="application/vnd.openxmlformats-officedocument.presentationml.tags+xml"/>
  <Override PartName="/ppt/tags/tag164.xml" ContentType="application/vnd.openxmlformats-officedocument.presentationml.tags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tags/tag142.xml" ContentType="application/vnd.openxmlformats-officedocument.presentationml.tags+xml"/>
  <Override PartName="/ppt/notesSlides/notesSlide87.xml" ContentType="application/vnd.openxmlformats-officedocument.presentationml.notes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ags/tag120.xml" ContentType="application/vnd.openxmlformats-officedocument.presentationml.tags+xml"/>
  <Override PartName="/ppt/tags/tag218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4"/>
  </p:notesMasterIdLst>
  <p:sldIdLst>
    <p:sldId id="256" r:id="rId2"/>
    <p:sldId id="257" r:id="rId3"/>
    <p:sldId id="399" r:id="rId4"/>
    <p:sldId id="400" r:id="rId5"/>
    <p:sldId id="401" r:id="rId6"/>
    <p:sldId id="402" r:id="rId7"/>
    <p:sldId id="403" r:id="rId8"/>
    <p:sldId id="404" r:id="rId9"/>
    <p:sldId id="405" r:id="rId10"/>
    <p:sldId id="406" r:id="rId11"/>
    <p:sldId id="407" r:id="rId12"/>
    <p:sldId id="408" r:id="rId13"/>
    <p:sldId id="409" r:id="rId14"/>
    <p:sldId id="410" r:id="rId15"/>
    <p:sldId id="411" r:id="rId16"/>
    <p:sldId id="541" r:id="rId17"/>
    <p:sldId id="412" r:id="rId18"/>
    <p:sldId id="413" r:id="rId19"/>
    <p:sldId id="414" r:id="rId20"/>
    <p:sldId id="540" r:id="rId21"/>
    <p:sldId id="415" r:id="rId22"/>
    <p:sldId id="416" r:id="rId23"/>
    <p:sldId id="417" r:id="rId24"/>
    <p:sldId id="418" r:id="rId25"/>
    <p:sldId id="419" r:id="rId26"/>
    <p:sldId id="420" r:id="rId27"/>
    <p:sldId id="421" r:id="rId28"/>
    <p:sldId id="422" r:id="rId29"/>
    <p:sldId id="423" r:id="rId30"/>
    <p:sldId id="532" r:id="rId31"/>
    <p:sldId id="425" r:id="rId32"/>
    <p:sldId id="426" r:id="rId33"/>
    <p:sldId id="428" r:id="rId34"/>
    <p:sldId id="533" r:id="rId35"/>
    <p:sldId id="429" r:id="rId36"/>
    <p:sldId id="430" r:id="rId37"/>
    <p:sldId id="431" r:id="rId38"/>
    <p:sldId id="433" r:id="rId39"/>
    <p:sldId id="534" r:id="rId40"/>
    <p:sldId id="435" r:id="rId41"/>
    <p:sldId id="436" r:id="rId42"/>
    <p:sldId id="473" r:id="rId43"/>
    <p:sldId id="542" r:id="rId44"/>
    <p:sldId id="543" r:id="rId45"/>
    <p:sldId id="544" r:id="rId46"/>
    <p:sldId id="561" r:id="rId47"/>
    <p:sldId id="545" r:id="rId48"/>
    <p:sldId id="546" r:id="rId49"/>
    <p:sldId id="547" r:id="rId50"/>
    <p:sldId id="548" r:id="rId51"/>
    <p:sldId id="549" r:id="rId52"/>
    <p:sldId id="550" r:id="rId53"/>
    <p:sldId id="551" r:id="rId54"/>
    <p:sldId id="552" r:id="rId55"/>
    <p:sldId id="553" r:id="rId56"/>
    <p:sldId id="554" r:id="rId57"/>
    <p:sldId id="555" r:id="rId58"/>
    <p:sldId id="556" r:id="rId59"/>
    <p:sldId id="557" r:id="rId60"/>
    <p:sldId id="558" r:id="rId61"/>
    <p:sldId id="563" r:id="rId62"/>
    <p:sldId id="560" r:id="rId63"/>
    <p:sldId id="475" r:id="rId64"/>
    <p:sldId id="476" r:id="rId65"/>
    <p:sldId id="477" r:id="rId66"/>
    <p:sldId id="478" r:id="rId67"/>
    <p:sldId id="479" r:id="rId68"/>
    <p:sldId id="480" r:id="rId69"/>
    <p:sldId id="481" r:id="rId70"/>
    <p:sldId id="482" r:id="rId71"/>
    <p:sldId id="483" r:id="rId72"/>
    <p:sldId id="484" r:id="rId73"/>
    <p:sldId id="485" r:id="rId74"/>
    <p:sldId id="486" r:id="rId75"/>
    <p:sldId id="487" r:id="rId76"/>
    <p:sldId id="488" r:id="rId77"/>
    <p:sldId id="489" r:id="rId78"/>
    <p:sldId id="490" r:id="rId79"/>
    <p:sldId id="491" r:id="rId80"/>
    <p:sldId id="492" r:id="rId81"/>
    <p:sldId id="493" r:id="rId82"/>
    <p:sldId id="494" r:id="rId83"/>
    <p:sldId id="495" r:id="rId84"/>
    <p:sldId id="496" r:id="rId85"/>
    <p:sldId id="497" r:id="rId86"/>
    <p:sldId id="498" r:id="rId87"/>
    <p:sldId id="499" r:id="rId88"/>
    <p:sldId id="536" r:id="rId89"/>
    <p:sldId id="501" r:id="rId90"/>
    <p:sldId id="502" r:id="rId91"/>
    <p:sldId id="503" r:id="rId92"/>
    <p:sldId id="504" r:id="rId93"/>
    <p:sldId id="537" r:id="rId94"/>
    <p:sldId id="512" r:id="rId95"/>
    <p:sldId id="513" r:id="rId96"/>
    <p:sldId id="514" r:id="rId97"/>
    <p:sldId id="515" r:id="rId98"/>
    <p:sldId id="516" r:id="rId99"/>
    <p:sldId id="517" r:id="rId100"/>
    <p:sldId id="518" r:id="rId101"/>
    <p:sldId id="519" r:id="rId102"/>
    <p:sldId id="520" r:id="rId103"/>
    <p:sldId id="521" r:id="rId104"/>
    <p:sldId id="522" r:id="rId105"/>
    <p:sldId id="523" r:id="rId106"/>
    <p:sldId id="524" r:id="rId107"/>
    <p:sldId id="525" r:id="rId108"/>
    <p:sldId id="526" r:id="rId109"/>
    <p:sldId id="527" r:id="rId110"/>
    <p:sldId id="538" r:id="rId111"/>
    <p:sldId id="529" r:id="rId112"/>
    <p:sldId id="530" r:id="rId1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A6DA"/>
    <a:srgbClr val="1D40E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1" autoAdjust="0"/>
    <p:restoredTop sz="94142" autoAdjust="0"/>
  </p:normalViewPr>
  <p:slideViewPr>
    <p:cSldViewPr>
      <p:cViewPr varScale="1">
        <p:scale>
          <a:sx n="101" d="100"/>
          <a:sy n="101" d="100"/>
        </p:scale>
        <p:origin x="-240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D5E47-F045-4C01-A154-66E3997AD169}" type="datetimeFigureOut">
              <a:rPr lang="en-US" smtClean="0"/>
              <a:pPr/>
              <a:t>14/10/2015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EC52C-64D1-4EF5-AC14-14AF6A3FC3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34810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2</a:t>
            </a:fld>
            <a:endParaRPr lang="en-US" sz="1200" dirty="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5D2DB2-BA90-4463-B0A8-AE12B0A66EE8}" type="slidenum">
              <a:rPr lang="en-US"/>
              <a:pPr/>
              <a:t>11</a:t>
            </a:fld>
            <a:endParaRPr lang="en-US"/>
          </a:p>
        </p:txBody>
      </p:sp>
      <p:sp>
        <p:nvSpPr>
          <p:cNvPr id="136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6C829F-7ED2-40C6-BF34-D0B3FCC86EBA}" type="slidenum">
              <a:rPr lang="en-US"/>
              <a:pPr/>
              <a:t>12</a:t>
            </a:fld>
            <a:endParaRPr lang="en-US"/>
          </a:p>
        </p:txBody>
      </p:sp>
      <p:sp>
        <p:nvSpPr>
          <p:cNvPr id="136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1C4C82-1E05-4440-9F7E-6FAEB2EAAE75}" type="slidenum">
              <a:rPr lang="en-US"/>
              <a:pPr/>
              <a:t>13</a:t>
            </a:fld>
            <a:endParaRPr lang="en-US"/>
          </a:p>
        </p:txBody>
      </p:sp>
      <p:sp>
        <p:nvSpPr>
          <p:cNvPr id="136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622678-56B4-4083-93DF-293C377DC8BB}" type="slidenum">
              <a:rPr lang="en-US"/>
              <a:pPr/>
              <a:t>14</a:t>
            </a:fld>
            <a:endParaRPr lang="en-US"/>
          </a:p>
        </p:txBody>
      </p:sp>
      <p:sp>
        <p:nvSpPr>
          <p:cNvPr id="136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72405B-27BD-44F4-A341-1CD560017CD2}" type="slidenum">
              <a:rPr lang="en-US"/>
              <a:pPr/>
              <a:t>15</a:t>
            </a:fld>
            <a:endParaRPr lang="en-US"/>
          </a:p>
        </p:txBody>
      </p:sp>
      <p:sp>
        <p:nvSpPr>
          <p:cNvPr id="136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72405B-27BD-44F4-A341-1CD560017CD2}" type="slidenum">
              <a:rPr lang="en-US"/>
              <a:pPr/>
              <a:t>16</a:t>
            </a:fld>
            <a:endParaRPr lang="en-US"/>
          </a:p>
        </p:txBody>
      </p:sp>
      <p:sp>
        <p:nvSpPr>
          <p:cNvPr id="136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0268C7-9330-4FF6-B88E-8F9390C46787}" type="slidenum">
              <a:rPr lang="en-US"/>
              <a:pPr/>
              <a:t>17</a:t>
            </a:fld>
            <a:endParaRPr lang="en-US"/>
          </a:p>
        </p:txBody>
      </p:sp>
      <p:sp>
        <p:nvSpPr>
          <p:cNvPr id="136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004A31-E7AA-49B9-AB13-6ACD4B3FFBA8}" type="slidenum">
              <a:rPr lang="en-US"/>
              <a:pPr/>
              <a:t>18</a:t>
            </a:fld>
            <a:endParaRPr lang="en-US"/>
          </a:p>
        </p:txBody>
      </p:sp>
      <p:sp>
        <p:nvSpPr>
          <p:cNvPr id="137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BCE9A0-E7EE-465F-A9E2-2A09D0577B70}" type="slidenum">
              <a:rPr lang="en-US"/>
              <a:pPr/>
              <a:t>19</a:t>
            </a:fld>
            <a:endParaRPr lang="en-US"/>
          </a:p>
        </p:txBody>
      </p:sp>
      <p:sp>
        <p:nvSpPr>
          <p:cNvPr id="137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BCE9A0-E7EE-465F-A9E2-2A09D0577B70}" type="slidenum">
              <a:rPr lang="en-US"/>
              <a:pPr/>
              <a:t>20</a:t>
            </a:fld>
            <a:endParaRPr lang="en-US"/>
          </a:p>
        </p:txBody>
      </p:sp>
      <p:sp>
        <p:nvSpPr>
          <p:cNvPr id="137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A12898-5B80-4728-A62A-50D6A1DE6BF0}" type="slidenum">
              <a:rPr lang="en-US"/>
              <a:pPr/>
              <a:t>3</a:t>
            </a:fld>
            <a:endParaRPr lang="en-US"/>
          </a:p>
        </p:txBody>
      </p:sp>
      <p:sp>
        <p:nvSpPr>
          <p:cNvPr id="135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A40A60-4161-4AA9-B4A0-BB2E25B9069F}" type="slidenum">
              <a:rPr lang="en-US"/>
              <a:pPr/>
              <a:t>21</a:t>
            </a:fld>
            <a:endParaRPr lang="en-US"/>
          </a:p>
        </p:txBody>
      </p:sp>
      <p:sp>
        <p:nvSpPr>
          <p:cNvPr id="137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22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59057C-BDDE-4681-B946-256AB01FDE58}" type="slidenum">
              <a:rPr lang="en-US"/>
              <a:pPr/>
              <a:t>23</a:t>
            </a:fld>
            <a:endParaRPr lang="en-US"/>
          </a:p>
        </p:txBody>
      </p:sp>
      <p:sp>
        <p:nvSpPr>
          <p:cNvPr id="137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028B51-CF9E-468C-84F0-CAC51ED7FFBF}" type="slidenum">
              <a:rPr lang="en-US"/>
              <a:pPr/>
              <a:t>24</a:t>
            </a:fld>
            <a:endParaRPr lang="en-US"/>
          </a:p>
        </p:txBody>
      </p:sp>
      <p:sp>
        <p:nvSpPr>
          <p:cNvPr id="137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4F61A6-2541-4277-A2F9-36E5595FA60B}" type="slidenum">
              <a:rPr lang="en-US"/>
              <a:pPr/>
              <a:t>25</a:t>
            </a:fld>
            <a:endParaRPr lang="en-US"/>
          </a:p>
        </p:txBody>
      </p:sp>
      <p:sp>
        <p:nvSpPr>
          <p:cNvPr id="137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43838E-1E82-43E4-B8DE-813DBE74A75D}" type="slidenum">
              <a:rPr lang="en-US"/>
              <a:pPr/>
              <a:t>26</a:t>
            </a:fld>
            <a:endParaRPr lang="en-US"/>
          </a:p>
        </p:txBody>
      </p:sp>
      <p:sp>
        <p:nvSpPr>
          <p:cNvPr id="137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9A03F2-2321-4F48-A899-1BD0031E880D}" type="slidenum">
              <a:rPr lang="en-US"/>
              <a:pPr/>
              <a:t>27</a:t>
            </a:fld>
            <a:endParaRPr lang="en-US"/>
          </a:p>
        </p:txBody>
      </p:sp>
      <p:sp>
        <p:nvSpPr>
          <p:cNvPr id="148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524AF9-8E72-4B4E-8C5A-1E1E37A3B6CF}" type="slidenum">
              <a:rPr lang="en-US"/>
              <a:pPr/>
              <a:t>28</a:t>
            </a:fld>
            <a:endParaRPr lang="en-US"/>
          </a:p>
        </p:txBody>
      </p:sp>
      <p:sp>
        <p:nvSpPr>
          <p:cNvPr id="137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D994F5-F061-44A3-908C-7C3DEF08D5CA}" type="slidenum">
              <a:rPr lang="en-US"/>
              <a:pPr/>
              <a:t>29</a:t>
            </a:fld>
            <a:endParaRPr lang="en-US"/>
          </a:p>
        </p:txBody>
      </p:sp>
      <p:sp>
        <p:nvSpPr>
          <p:cNvPr id="138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B11CED-087E-456E-A6A4-BC02949A7AE6}" type="slidenum">
              <a:rPr lang="en-US"/>
              <a:pPr/>
              <a:t>30</a:t>
            </a:fld>
            <a:endParaRPr lang="en-US"/>
          </a:p>
        </p:txBody>
      </p:sp>
      <p:sp>
        <p:nvSpPr>
          <p:cNvPr id="149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AA02A9-81E7-4FC0-8A31-24B525F14208}" type="slidenum">
              <a:rPr lang="en-US"/>
              <a:pPr/>
              <a:t>4</a:t>
            </a:fld>
            <a:endParaRPr lang="en-US"/>
          </a:p>
        </p:txBody>
      </p:sp>
      <p:sp>
        <p:nvSpPr>
          <p:cNvPr id="135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B11CED-087E-456E-A6A4-BC02949A7AE6}" type="slidenum">
              <a:rPr lang="en-US"/>
              <a:pPr/>
              <a:t>31</a:t>
            </a:fld>
            <a:endParaRPr lang="en-US"/>
          </a:p>
        </p:txBody>
      </p:sp>
      <p:sp>
        <p:nvSpPr>
          <p:cNvPr id="149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A920F2-DC38-4F6F-A77B-A47900AD3A10}" type="slidenum">
              <a:rPr lang="en-US"/>
              <a:pPr/>
              <a:t>32</a:t>
            </a:fld>
            <a:endParaRPr lang="en-US"/>
          </a:p>
        </p:txBody>
      </p:sp>
      <p:sp>
        <p:nvSpPr>
          <p:cNvPr id="138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47C84D-A971-4CF1-98EF-58C3F19EC904}" type="slidenum">
              <a:rPr lang="en-US"/>
              <a:pPr/>
              <a:t>33</a:t>
            </a:fld>
            <a:endParaRPr lang="en-US"/>
          </a:p>
        </p:txBody>
      </p:sp>
      <p:sp>
        <p:nvSpPr>
          <p:cNvPr id="149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47C84D-A971-4CF1-98EF-58C3F19EC904}" type="slidenum">
              <a:rPr lang="en-US"/>
              <a:pPr/>
              <a:t>34</a:t>
            </a:fld>
            <a:endParaRPr lang="en-US"/>
          </a:p>
        </p:txBody>
      </p:sp>
      <p:sp>
        <p:nvSpPr>
          <p:cNvPr id="149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D9DE6C-94EB-4595-8F93-B562C19E80F3}" type="slidenum">
              <a:rPr lang="en-US"/>
              <a:pPr/>
              <a:t>35</a:t>
            </a:fld>
            <a:endParaRPr lang="en-US"/>
          </a:p>
        </p:txBody>
      </p:sp>
      <p:sp>
        <p:nvSpPr>
          <p:cNvPr id="1536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7116BC-9845-471E-87D1-5CAE8EC4FE68}" type="slidenum">
              <a:rPr lang="en-US"/>
              <a:pPr/>
              <a:t>36</a:t>
            </a:fld>
            <a:endParaRPr lang="en-US"/>
          </a:p>
        </p:txBody>
      </p:sp>
      <p:sp>
        <p:nvSpPr>
          <p:cNvPr id="138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3AA932-E6E5-4D21-89D3-9B7F63FC33F5}" type="slidenum">
              <a:rPr lang="en-US"/>
              <a:pPr/>
              <a:t>37</a:t>
            </a:fld>
            <a:endParaRPr lang="en-US"/>
          </a:p>
        </p:txBody>
      </p:sp>
      <p:sp>
        <p:nvSpPr>
          <p:cNvPr id="138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A4D85A-B427-48AE-B378-B47345FE1CD1}" type="slidenum">
              <a:rPr lang="en-US"/>
              <a:pPr/>
              <a:t>38</a:t>
            </a:fld>
            <a:endParaRPr lang="en-US"/>
          </a:p>
        </p:txBody>
      </p:sp>
      <p:sp>
        <p:nvSpPr>
          <p:cNvPr id="150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A4D85A-B427-48AE-B378-B47345FE1CD1}" type="slidenum">
              <a:rPr lang="en-US"/>
              <a:pPr/>
              <a:t>39</a:t>
            </a:fld>
            <a:endParaRPr lang="en-US"/>
          </a:p>
        </p:txBody>
      </p:sp>
      <p:sp>
        <p:nvSpPr>
          <p:cNvPr id="150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892480-A986-40A2-BCD8-1F86C64961F0}" type="slidenum">
              <a:rPr lang="en-US"/>
              <a:pPr/>
              <a:t>40</a:t>
            </a:fld>
            <a:endParaRPr lang="en-US"/>
          </a:p>
        </p:txBody>
      </p:sp>
      <p:sp>
        <p:nvSpPr>
          <p:cNvPr id="150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DC739A-9C17-47CD-9F20-15742CBE6C74}" type="slidenum">
              <a:rPr lang="en-US"/>
              <a:pPr/>
              <a:t>5</a:t>
            </a:fld>
            <a:endParaRPr lang="en-US"/>
          </a:p>
        </p:txBody>
      </p:sp>
      <p:sp>
        <p:nvSpPr>
          <p:cNvPr id="135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E8EF40-91B1-421E-92B6-E19FF298737A}" type="slidenum">
              <a:rPr lang="en-US"/>
              <a:pPr/>
              <a:t>41</a:t>
            </a:fld>
            <a:endParaRPr lang="en-US"/>
          </a:p>
        </p:txBody>
      </p:sp>
      <p:sp>
        <p:nvSpPr>
          <p:cNvPr id="139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475EFB-AF6B-42D6-BF33-9B8AFEE1E3AD}" type="slidenum">
              <a:rPr lang="en-US"/>
              <a:pPr/>
              <a:t>42</a:t>
            </a:fld>
            <a:endParaRPr lang="en-US"/>
          </a:p>
        </p:txBody>
      </p:sp>
      <p:sp>
        <p:nvSpPr>
          <p:cNvPr id="142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C119D20-0457-482E-9A4E-BCB05FD318B1}" type="slidenum">
              <a:rPr lang="en-US"/>
              <a:pPr/>
              <a:t>56</a:t>
            </a:fld>
            <a:endParaRPr lang="en-US"/>
          </a:p>
        </p:txBody>
      </p:sp>
      <p:sp>
        <p:nvSpPr>
          <p:cNvPr id="145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9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B668EB-63C5-4C76-A281-58379F203D36}" type="slidenum">
              <a:rPr lang="en-US"/>
              <a:pPr/>
              <a:t>57</a:t>
            </a:fld>
            <a:endParaRPr lang="en-US"/>
          </a:p>
        </p:txBody>
      </p:sp>
      <p:sp>
        <p:nvSpPr>
          <p:cNvPr id="146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0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7A051F-ABB8-465D-8C47-801C5CA8FF4F}" type="slidenum">
              <a:rPr lang="en-US"/>
              <a:pPr/>
              <a:t>58</a:t>
            </a:fld>
            <a:endParaRPr lang="en-US"/>
          </a:p>
        </p:txBody>
      </p:sp>
      <p:sp>
        <p:nvSpPr>
          <p:cNvPr id="146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93C0D3-DFD6-4E09-8B48-6E05B8829C9D}" type="slidenum">
              <a:rPr lang="en-US"/>
              <a:pPr/>
              <a:t>59</a:t>
            </a:fld>
            <a:endParaRPr lang="en-US"/>
          </a:p>
        </p:txBody>
      </p:sp>
      <p:sp>
        <p:nvSpPr>
          <p:cNvPr id="1462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2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81EB2C-279C-4F34-984B-EA4531D881C7}" type="slidenum">
              <a:rPr lang="en-US"/>
              <a:pPr/>
              <a:t>60</a:t>
            </a:fld>
            <a:endParaRPr lang="en-US"/>
          </a:p>
        </p:txBody>
      </p:sp>
      <p:sp>
        <p:nvSpPr>
          <p:cNvPr id="1464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81EB2C-279C-4F34-984B-EA4531D881C7}" type="slidenum">
              <a:rPr lang="en-US"/>
              <a:pPr/>
              <a:t>61</a:t>
            </a:fld>
            <a:endParaRPr lang="en-US"/>
          </a:p>
        </p:txBody>
      </p:sp>
      <p:sp>
        <p:nvSpPr>
          <p:cNvPr id="1464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AFCA00-4BD3-4213-A01B-A64121EFA4E8}" type="slidenum">
              <a:rPr lang="en-US"/>
              <a:pPr/>
              <a:t>62</a:t>
            </a:fld>
            <a:endParaRPr lang="en-US"/>
          </a:p>
        </p:txBody>
      </p:sp>
      <p:sp>
        <p:nvSpPr>
          <p:cNvPr id="1466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6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513C2A-3FE9-4C28-9AA5-0A2689172120}" type="slidenum">
              <a:rPr lang="en-US"/>
              <a:pPr/>
              <a:t>63</a:t>
            </a:fld>
            <a:endParaRPr lang="en-US"/>
          </a:p>
        </p:txBody>
      </p:sp>
      <p:sp>
        <p:nvSpPr>
          <p:cNvPr id="142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46671D-A8C6-47B3-A75A-9352EA65CFB7}" type="slidenum">
              <a:rPr lang="en-US"/>
              <a:pPr/>
              <a:t>6</a:t>
            </a:fld>
            <a:endParaRPr lang="en-US"/>
          </a:p>
        </p:txBody>
      </p:sp>
      <p:sp>
        <p:nvSpPr>
          <p:cNvPr id="135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1C497D-BAAF-4663-94BD-869D41A91B61}" type="slidenum">
              <a:rPr lang="en-US"/>
              <a:pPr/>
              <a:t>64</a:t>
            </a:fld>
            <a:endParaRPr lang="en-US"/>
          </a:p>
        </p:txBody>
      </p:sp>
      <p:sp>
        <p:nvSpPr>
          <p:cNvPr id="143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C6BCA3-1859-43AB-8F11-EED879A75AE8}" type="slidenum">
              <a:rPr lang="en-US"/>
              <a:pPr/>
              <a:t>65</a:t>
            </a:fld>
            <a:endParaRPr lang="en-US"/>
          </a:p>
        </p:txBody>
      </p:sp>
      <p:sp>
        <p:nvSpPr>
          <p:cNvPr id="143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1E2FF9-E030-419D-B53F-CD75372687CF}" type="slidenum">
              <a:rPr lang="en-US"/>
              <a:pPr/>
              <a:t>66</a:t>
            </a:fld>
            <a:endParaRPr lang="en-US"/>
          </a:p>
        </p:txBody>
      </p:sp>
      <p:sp>
        <p:nvSpPr>
          <p:cNvPr id="143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3ACA88-61E7-4A1A-9B15-4E2D88276536}" type="slidenum">
              <a:rPr lang="en-US"/>
              <a:pPr/>
              <a:t>67</a:t>
            </a:fld>
            <a:endParaRPr lang="en-US"/>
          </a:p>
        </p:txBody>
      </p:sp>
      <p:sp>
        <p:nvSpPr>
          <p:cNvPr id="143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54DEA3-25D5-4603-B984-4A488CC8E538}" type="slidenum">
              <a:rPr lang="en-US"/>
              <a:pPr/>
              <a:t>68</a:t>
            </a:fld>
            <a:endParaRPr lang="en-US"/>
          </a:p>
        </p:txBody>
      </p:sp>
      <p:sp>
        <p:nvSpPr>
          <p:cNvPr id="143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566E8A-C797-4C9B-9D3A-7827445D777A}" type="slidenum">
              <a:rPr lang="en-US"/>
              <a:pPr/>
              <a:t>69</a:t>
            </a:fld>
            <a:endParaRPr lang="en-US"/>
          </a:p>
        </p:txBody>
      </p:sp>
      <p:sp>
        <p:nvSpPr>
          <p:cNvPr id="143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F4D43F-D11A-439E-A2E3-AE659895A2EF}" type="slidenum">
              <a:rPr lang="en-US"/>
              <a:pPr/>
              <a:t>70</a:t>
            </a:fld>
            <a:endParaRPr lang="en-US"/>
          </a:p>
        </p:txBody>
      </p:sp>
      <p:sp>
        <p:nvSpPr>
          <p:cNvPr id="1438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8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C3316F-328F-418C-A7E2-87315872C0A5}" type="slidenum">
              <a:rPr lang="en-US"/>
              <a:pPr/>
              <a:t>71</a:t>
            </a:fld>
            <a:endParaRPr lang="en-US"/>
          </a:p>
        </p:txBody>
      </p:sp>
      <p:sp>
        <p:nvSpPr>
          <p:cNvPr id="143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BD0BD1-CD86-4E00-AFFB-63A734364820}" type="slidenum">
              <a:rPr lang="en-US"/>
              <a:pPr/>
              <a:t>72</a:t>
            </a:fld>
            <a:endParaRPr lang="en-US"/>
          </a:p>
        </p:txBody>
      </p:sp>
      <p:sp>
        <p:nvSpPr>
          <p:cNvPr id="152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AA0542-134F-4852-BDAD-DE7B33690EED}" type="slidenum">
              <a:rPr lang="en-US"/>
              <a:pPr/>
              <a:t>73</a:t>
            </a:fld>
            <a:endParaRPr lang="en-US"/>
          </a:p>
        </p:txBody>
      </p:sp>
      <p:sp>
        <p:nvSpPr>
          <p:cNvPr id="143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A1A6FD-BBE4-472C-9682-C83E0F98297A}" type="slidenum">
              <a:rPr lang="en-US"/>
              <a:pPr/>
              <a:t>7</a:t>
            </a:fld>
            <a:endParaRPr lang="en-US"/>
          </a:p>
        </p:txBody>
      </p:sp>
      <p:sp>
        <p:nvSpPr>
          <p:cNvPr id="135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BD2598-CECF-4725-8E73-E6498698778A}" type="slidenum">
              <a:rPr lang="en-US"/>
              <a:pPr/>
              <a:t>74</a:t>
            </a:fld>
            <a:endParaRPr lang="en-US"/>
          </a:p>
        </p:txBody>
      </p:sp>
      <p:sp>
        <p:nvSpPr>
          <p:cNvPr id="144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785B7C-AE28-4ABF-BE59-E2307A14CF19}" type="slidenum">
              <a:rPr lang="en-US"/>
              <a:pPr/>
              <a:t>75</a:t>
            </a:fld>
            <a:endParaRPr lang="en-US"/>
          </a:p>
        </p:txBody>
      </p:sp>
      <p:sp>
        <p:nvSpPr>
          <p:cNvPr id="144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44F83D-A788-465D-8F6C-62F60A745528}" type="slidenum">
              <a:rPr lang="en-US"/>
              <a:pPr/>
              <a:t>76</a:t>
            </a:fld>
            <a:endParaRPr lang="en-US"/>
          </a:p>
        </p:txBody>
      </p:sp>
      <p:sp>
        <p:nvSpPr>
          <p:cNvPr id="1442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2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D32D8E-8CD6-4B81-97F7-5F8D03F2A0A0}" type="slidenum">
              <a:rPr lang="en-US"/>
              <a:pPr/>
              <a:t>77</a:t>
            </a:fld>
            <a:endParaRPr lang="en-US"/>
          </a:p>
        </p:txBody>
      </p:sp>
      <p:sp>
        <p:nvSpPr>
          <p:cNvPr id="144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F58592-DAED-4876-A72F-034A0267A593}" type="slidenum">
              <a:rPr lang="en-US"/>
              <a:pPr/>
              <a:t>78</a:t>
            </a:fld>
            <a:endParaRPr lang="en-US"/>
          </a:p>
        </p:txBody>
      </p:sp>
      <p:sp>
        <p:nvSpPr>
          <p:cNvPr id="1444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4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AC8A15-5C55-4C19-A80A-2C645E237EC7}" type="slidenum">
              <a:rPr lang="en-US"/>
              <a:pPr/>
              <a:t>79</a:t>
            </a:fld>
            <a:endParaRPr lang="en-US"/>
          </a:p>
        </p:txBody>
      </p:sp>
      <p:sp>
        <p:nvSpPr>
          <p:cNvPr id="144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BB637E-3FF7-41F8-95B0-D3B7E8B88F14}" type="slidenum">
              <a:rPr lang="en-US"/>
              <a:pPr/>
              <a:t>80</a:t>
            </a:fld>
            <a:endParaRPr lang="en-US"/>
          </a:p>
        </p:txBody>
      </p:sp>
      <p:sp>
        <p:nvSpPr>
          <p:cNvPr id="144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4D39D0-D4B0-4B8C-A8B4-DE8BCCF45BB8}" type="slidenum">
              <a:rPr lang="en-US"/>
              <a:pPr/>
              <a:t>81</a:t>
            </a:fld>
            <a:endParaRPr lang="en-US"/>
          </a:p>
        </p:txBody>
      </p:sp>
      <p:sp>
        <p:nvSpPr>
          <p:cNvPr id="1447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7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43F203-F709-4960-A969-872A2BAAFE69}" type="slidenum">
              <a:rPr lang="en-US"/>
              <a:pPr/>
              <a:t>82</a:t>
            </a:fld>
            <a:endParaRPr lang="en-US"/>
          </a:p>
        </p:txBody>
      </p:sp>
      <p:sp>
        <p:nvSpPr>
          <p:cNvPr id="144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4698CA-D6BC-41F2-A1B8-7182405279B1}" type="slidenum">
              <a:rPr lang="en-US"/>
              <a:pPr/>
              <a:t>83</a:t>
            </a:fld>
            <a:endParaRPr lang="en-US"/>
          </a:p>
        </p:txBody>
      </p:sp>
      <p:sp>
        <p:nvSpPr>
          <p:cNvPr id="144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95DF1D-A0E9-436D-A100-376B78C97228}" type="slidenum">
              <a:rPr lang="en-US"/>
              <a:pPr/>
              <a:t>8</a:t>
            </a:fld>
            <a:endParaRPr lang="en-US"/>
          </a:p>
        </p:txBody>
      </p:sp>
      <p:sp>
        <p:nvSpPr>
          <p:cNvPr id="136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39A9FA-A004-47EE-B412-8DE89CB4D3B3}" type="slidenum">
              <a:rPr lang="en-US"/>
              <a:pPr/>
              <a:t>84</a:t>
            </a:fld>
            <a:endParaRPr lang="en-US"/>
          </a:p>
        </p:txBody>
      </p:sp>
      <p:sp>
        <p:nvSpPr>
          <p:cNvPr id="145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5B29BC-53BE-4854-9FA4-43C191B99F90}" type="slidenum">
              <a:rPr lang="en-US"/>
              <a:pPr/>
              <a:t>85</a:t>
            </a:fld>
            <a:endParaRPr lang="en-US"/>
          </a:p>
        </p:txBody>
      </p:sp>
      <p:sp>
        <p:nvSpPr>
          <p:cNvPr id="1452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2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65A5EB-E028-4EAE-92E1-035091BEBA5E}" type="slidenum">
              <a:rPr lang="en-US"/>
              <a:pPr/>
              <a:t>86</a:t>
            </a:fld>
            <a:endParaRPr lang="en-US"/>
          </a:p>
        </p:txBody>
      </p:sp>
      <p:sp>
        <p:nvSpPr>
          <p:cNvPr id="145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3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2C5325-BD0A-4DE7-8C01-F5B129B4F7C0}" type="slidenum">
              <a:rPr lang="en-US"/>
              <a:pPr/>
              <a:t>87</a:t>
            </a:fld>
            <a:endParaRPr lang="en-US"/>
          </a:p>
        </p:txBody>
      </p:sp>
      <p:sp>
        <p:nvSpPr>
          <p:cNvPr id="1531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1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38793D-B5D1-4153-AB60-8BAB3035712A}" type="slidenum">
              <a:rPr lang="en-US"/>
              <a:pPr/>
              <a:t>88</a:t>
            </a:fld>
            <a:endParaRPr lang="en-US"/>
          </a:p>
        </p:txBody>
      </p:sp>
      <p:sp>
        <p:nvSpPr>
          <p:cNvPr id="1455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38793D-B5D1-4153-AB60-8BAB3035712A}" type="slidenum">
              <a:rPr lang="en-US"/>
              <a:pPr/>
              <a:t>89</a:t>
            </a:fld>
            <a:endParaRPr lang="en-US"/>
          </a:p>
        </p:txBody>
      </p:sp>
      <p:sp>
        <p:nvSpPr>
          <p:cNvPr id="1455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384BA1-219F-4B11-A353-85AD5E96ACFB}" type="slidenum">
              <a:rPr lang="en-US"/>
              <a:pPr/>
              <a:t>90</a:t>
            </a:fld>
            <a:endParaRPr lang="en-US"/>
          </a:p>
        </p:txBody>
      </p:sp>
      <p:sp>
        <p:nvSpPr>
          <p:cNvPr id="145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9BE6B2-1B9C-4B23-AF73-FDB55FF9BE0C}" type="slidenum">
              <a:rPr lang="en-US"/>
              <a:pPr/>
              <a:t>91</a:t>
            </a:fld>
            <a:endParaRPr lang="en-US"/>
          </a:p>
        </p:txBody>
      </p:sp>
      <p:sp>
        <p:nvSpPr>
          <p:cNvPr id="145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8361B8-36CE-4106-9A9C-35C780634501}" type="slidenum">
              <a:rPr lang="en-US"/>
              <a:pPr/>
              <a:t>92</a:t>
            </a:fld>
            <a:endParaRPr lang="en-US"/>
          </a:p>
        </p:txBody>
      </p:sp>
      <p:sp>
        <p:nvSpPr>
          <p:cNvPr id="145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8361B8-36CE-4106-9A9C-35C780634501}" type="slidenum">
              <a:rPr lang="en-US"/>
              <a:pPr/>
              <a:t>93</a:t>
            </a:fld>
            <a:endParaRPr lang="en-US"/>
          </a:p>
        </p:txBody>
      </p:sp>
      <p:sp>
        <p:nvSpPr>
          <p:cNvPr id="145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125141-5B24-4BAE-9559-A86E56479F27}" type="slidenum">
              <a:rPr lang="en-US"/>
              <a:pPr/>
              <a:t>9</a:t>
            </a:fld>
            <a:endParaRPr lang="en-US"/>
          </a:p>
        </p:txBody>
      </p:sp>
      <p:sp>
        <p:nvSpPr>
          <p:cNvPr id="136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A5F79E-BEBA-4CA0-97A4-7B0A9455AC73}" type="slidenum">
              <a:rPr lang="en-US"/>
              <a:pPr/>
              <a:t>94</a:t>
            </a:fld>
            <a:endParaRPr lang="en-US"/>
          </a:p>
        </p:txBody>
      </p:sp>
      <p:sp>
        <p:nvSpPr>
          <p:cNvPr id="1468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8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0913E8-79FF-4AEB-9A75-85C49707BFC6}" type="slidenum">
              <a:rPr lang="en-US"/>
              <a:pPr/>
              <a:t>95</a:t>
            </a:fld>
            <a:endParaRPr lang="en-US"/>
          </a:p>
        </p:txBody>
      </p:sp>
      <p:sp>
        <p:nvSpPr>
          <p:cNvPr id="146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09B68F-BB09-412A-8618-FB1FAAD0AAC3}" type="slidenum">
              <a:rPr lang="en-US"/>
              <a:pPr/>
              <a:t>96</a:t>
            </a:fld>
            <a:endParaRPr lang="en-US"/>
          </a:p>
        </p:txBody>
      </p:sp>
      <p:sp>
        <p:nvSpPr>
          <p:cNvPr id="147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D57A0A-9F8C-4737-A3F9-0D72E38FF074}" type="slidenum">
              <a:rPr lang="en-US"/>
              <a:pPr/>
              <a:t>97</a:t>
            </a:fld>
            <a:endParaRPr lang="en-US"/>
          </a:p>
        </p:txBody>
      </p:sp>
      <p:sp>
        <p:nvSpPr>
          <p:cNvPr id="147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1DC253-3114-42E5-87D4-56BA4E1EA771}" type="slidenum">
              <a:rPr lang="en-US"/>
              <a:pPr/>
              <a:t>98</a:t>
            </a:fld>
            <a:endParaRPr lang="en-US"/>
          </a:p>
        </p:txBody>
      </p:sp>
      <p:sp>
        <p:nvSpPr>
          <p:cNvPr id="147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85577E-5C37-4CC8-9CB9-BF0367170214}" type="slidenum">
              <a:rPr lang="en-US"/>
              <a:pPr/>
              <a:t>99</a:t>
            </a:fld>
            <a:endParaRPr lang="en-US"/>
          </a:p>
        </p:txBody>
      </p:sp>
      <p:sp>
        <p:nvSpPr>
          <p:cNvPr id="147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F70ACA-11B1-4E66-8D91-C65B08C616C7}" type="slidenum">
              <a:rPr lang="en-US"/>
              <a:pPr/>
              <a:t>100</a:t>
            </a:fld>
            <a:endParaRPr lang="en-US"/>
          </a:p>
        </p:txBody>
      </p:sp>
      <p:sp>
        <p:nvSpPr>
          <p:cNvPr id="147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C530B4-8073-4B12-B94F-3C40EBFDFC48}" type="slidenum">
              <a:rPr lang="en-US"/>
              <a:pPr/>
              <a:t>101</a:t>
            </a:fld>
            <a:endParaRPr lang="en-US"/>
          </a:p>
        </p:txBody>
      </p:sp>
      <p:sp>
        <p:nvSpPr>
          <p:cNvPr id="147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A6A2C7-0542-4912-85FB-E8455F8251AB}" type="slidenum">
              <a:rPr lang="en-US"/>
              <a:pPr/>
              <a:t>102</a:t>
            </a:fld>
            <a:endParaRPr lang="en-US"/>
          </a:p>
        </p:txBody>
      </p:sp>
      <p:sp>
        <p:nvSpPr>
          <p:cNvPr id="1476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6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00B824-E040-4414-AF7F-ED074F5F8E71}" type="slidenum">
              <a:rPr lang="en-US"/>
              <a:pPr/>
              <a:t>103</a:t>
            </a:fld>
            <a:endParaRPr lang="en-US"/>
          </a:p>
        </p:txBody>
      </p:sp>
      <p:sp>
        <p:nvSpPr>
          <p:cNvPr id="147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B377D0-3401-4DB7-96DB-6B7BE03ABE96}" type="slidenum">
              <a:rPr lang="en-US"/>
              <a:pPr/>
              <a:t>10</a:t>
            </a:fld>
            <a:endParaRPr lang="en-US"/>
          </a:p>
        </p:txBody>
      </p:sp>
      <p:sp>
        <p:nvSpPr>
          <p:cNvPr id="136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D97CEA-9E85-442A-887F-380AD7765851}" type="slidenum">
              <a:rPr lang="en-US"/>
              <a:pPr/>
              <a:t>104</a:t>
            </a:fld>
            <a:endParaRPr lang="en-US"/>
          </a:p>
        </p:txBody>
      </p:sp>
      <p:sp>
        <p:nvSpPr>
          <p:cNvPr id="147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8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64D62-7399-4839-AD1B-04006C7C3824}" type="slidenum">
              <a:rPr lang="en-US"/>
              <a:pPr/>
              <a:t>105</a:t>
            </a:fld>
            <a:endParaRPr lang="en-US"/>
          </a:p>
        </p:txBody>
      </p:sp>
      <p:sp>
        <p:nvSpPr>
          <p:cNvPr id="147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CF946A-6720-4E28-BFD2-C4DA39E14602}" type="slidenum">
              <a:rPr lang="en-US"/>
              <a:pPr/>
              <a:t>106</a:t>
            </a:fld>
            <a:endParaRPr lang="en-US"/>
          </a:p>
        </p:txBody>
      </p:sp>
      <p:sp>
        <p:nvSpPr>
          <p:cNvPr id="1480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0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5B3889-2A1B-49B7-8B85-F923DE23B8C1}" type="slidenum">
              <a:rPr lang="en-US"/>
              <a:pPr/>
              <a:t>107</a:t>
            </a:fld>
            <a:endParaRPr lang="en-US"/>
          </a:p>
        </p:txBody>
      </p:sp>
      <p:sp>
        <p:nvSpPr>
          <p:cNvPr id="148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CA80EE-7CC1-4E39-B7FE-BA4CE30C8D0D}" type="slidenum">
              <a:rPr lang="en-US"/>
              <a:pPr/>
              <a:t>108</a:t>
            </a:fld>
            <a:endParaRPr lang="en-US"/>
          </a:p>
        </p:txBody>
      </p:sp>
      <p:sp>
        <p:nvSpPr>
          <p:cNvPr id="148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C42F8F-B3B4-4541-A719-73EBA94EF251}" type="slidenum">
              <a:rPr lang="en-US"/>
              <a:pPr/>
              <a:t>109</a:t>
            </a:fld>
            <a:endParaRPr lang="en-US"/>
          </a:p>
        </p:txBody>
      </p:sp>
      <p:sp>
        <p:nvSpPr>
          <p:cNvPr id="148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C42F8F-B3B4-4541-A719-73EBA94EF251}" type="slidenum">
              <a:rPr lang="en-US"/>
              <a:pPr/>
              <a:t>110</a:t>
            </a:fld>
            <a:endParaRPr lang="en-US"/>
          </a:p>
        </p:txBody>
      </p:sp>
      <p:sp>
        <p:nvSpPr>
          <p:cNvPr id="148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9B4C39-5F56-48D1-B818-B0BD6B2512E3}" type="slidenum">
              <a:rPr lang="en-US"/>
              <a:pPr/>
              <a:t>111</a:t>
            </a:fld>
            <a:endParaRPr lang="en-US"/>
          </a:p>
        </p:txBody>
      </p:sp>
      <p:sp>
        <p:nvSpPr>
          <p:cNvPr id="148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93AF8E-FB36-42C1-9FD0-E0CF2B653514}" type="slidenum">
              <a:rPr lang="en-US"/>
              <a:pPr/>
              <a:t>112</a:t>
            </a:fld>
            <a:endParaRPr lang="en-US"/>
          </a:p>
        </p:txBody>
      </p:sp>
      <p:sp>
        <p:nvSpPr>
          <p:cNvPr id="148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914400" y="0"/>
            <a:ext cx="8229600" cy="919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5638800" y="647700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0" dirty="0" smtClean="0">
                <a:solidFill>
                  <a:schemeClr val="bg1">
                    <a:lumMod val="50000"/>
                  </a:schemeClr>
                </a:solidFill>
              </a:rPr>
              <a:t>Chapter 7 &lt;</a:t>
            </a:r>
            <a:fld id="{D1B2EFE9-D440-4A3B-858C-5FEDF5DD0E10}" type="slidenum"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&gt; 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 rot="16200000">
            <a:off x="-2871516" y="2870780"/>
            <a:ext cx="65124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i="1" cap="all" spc="0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MICROArchitecture</a:t>
            </a:r>
            <a:endParaRPr lang="en-US" sz="5400" b="1" i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58139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914400" y="0"/>
            <a:ext cx="8229600" cy="919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5638800" y="6474023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0" dirty="0" smtClean="0">
                <a:solidFill>
                  <a:schemeClr val="bg1">
                    <a:lumMod val="50000"/>
                  </a:schemeClr>
                </a:solidFill>
              </a:rPr>
              <a:t>Chapter 7 &lt;</a:t>
            </a:r>
            <a:fld id="{D1B2EFE9-D440-4A3B-858C-5FEDF5DD0E10}" type="slidenum"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&gt; 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 rot="16200000">
            <a:off x="-2870778" y="2870780"/>
            <a:ext cx="65124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i="1" cap="all" spc="0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MICROArchitecture</a:t>
            </a:r>
            <a:endParaRPr lang="en-US" sz="5400" b="1" i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44308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Copyright © 2012  Elsevier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CC12C447-90FA-420C-B74C-1A635C444937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96429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192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7719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Copyright © 2012  Elsevier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E7ED6BBA-2425-4A43-B586-383F2BB07C4C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10136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219200"/>
            <a:ext cx="7772400" cy="49530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68946159-E475-47D9-8550-A9F0B445C791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5133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2192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192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7719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7719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CCDCC2DC-EBCD-44EE-92DB-9C06DDE632FD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293468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1-&lt;</a:t>
            </a:r>
            <a:fld id="{B4FEF99E-A19F-4A0B-A62E-3729EECDD901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629501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9F7ADD3E-E1D6-46D5-BCAD-B4AEBA813F75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827660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46080-453C-4BEF-9A1F-F094B996EB79}" type="datetimeFigureOut">
              <a:rPr lang="en-US" smtClean="0"/>
              <a:pPr/>
              <a:t>14/10/2015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2EFE9-D440-4A3B-858C-5FEDF5DD0E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3350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9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" Type="http://schemas.openxmlformats.org/officeDocument/2006/relationships/vmlDrawing" Target="../drawings/vmlDrawing43.vml"/><Relationship Id="rId6" Type="http://schemas.openxmlformats.org/officeDocument/2006/relationships/oleObject" Target="../embeddings/oleObject43.bin"/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tags" Target="../tags/tag228.xml"/><Relationship Id="rId7" Type="http://schemas.openxmlformats.org/officeDocument/2006/relationships/oleObject" Target="../embeddings/oleObject44.bin"/><Relationship Id="rId2" Type="http://schemas.openxmlformats.org/officeDocument/2006/relationships/tags" Target="../tags/tag227.xml"/><Relationship Id="rId1" Type="http://schemas.openxmlformats.org/officeDocument/2006/relationships/vmlDrawing" Target="../drawings/vmlDrawing44.vml"/><Relationship Id="rId6" Type="http://schemas.openxmlformats.org/officeDocument/2006/relationships/notesSlide" Target="../notesSlides/notesSlide8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9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tags" Target="../tags/tag231.xml"/><Relationship Id="rId7" Type="http://schemas.openxmlformats.org/officeDocument/2006/relationships/oleObject" Target="../embeddings/oleObject45.bin"/><Relationship Id="rId2" Type="http://schemas.openxmlformats.org/officeDocument/2006/relationships/tags" Target="../tags/tag230.xml"/><Relationship Id="rId1" Type="http://schemas.openxmlformats.org/officeDocument/2006/relationships/vmlDrawing" Target="../drawings/vmlDrawing45.vml"/><Relationship Id="rId6" Type="http://schemas.openxmlformats.org/officeDocument/2006/relationships/notesSlide" Target="../notesSlides/notesSlide8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tags" Target="../tags/tag235.xml"/><Relationship Id="rId2" Type="http://schemas.openxmlformats.org/officeDocument/2006/relationships/tags" Target="../tags/tag234.xml"/><Relationship Id="rId1" Type="http://schemas.openxmlformats.org/officeDocument/2006/relationships/tags" Target="../tags/tag233.xml"/><Relationship Id="rId6" Type="http://schemas.openxmlformats.org/officeDocument/2006/relationships/notesSlide" Target="../notesSlides/notesSlide8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tags" Target="../tags/tag239.xml"/><Relationship Id="rId2" Type="http://schemas.openxmlformats.org/officeDocument/2006/relationships/tags" Target="../tags/tag238.xml"/><Relationship Id="rId1" Type="http://schemas.openxmlformats.org/officeDocument/2006/relationships/tags" Target="../tags/tag237.xml"/><Relationship Id="rId6" Type="http://schemas.openxmlformats.org/officeDocument/2006/relationships/notesSlide" Target="../notesSlides/notesSlide9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0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.bin"/><Relationship Id="rId3" Type="http://schemas.openxmlformats.org/officeDocument/2006/relationships/tags" Target="../tags/tag242.xml"/><Relationship Id="rId7" Type="http://schemas.openxmlformats.org/officeDocument/2006/relationships/notesSlide" Target="../notesSlides/notesSlide91.xml"/><Relationship Id="rId2" Type="http://schemas.openxmlformats.org/officeDocument/2006/relationships/tags" Target="../tags/tag241.xml"/><Relationship Id="rId1" Type="http://schemas.openxmlformats.org/officeDocument/2006/relationships/vmlDrawing" Target="../drawings/vmlDrawing46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44.xml"/><Relationship Id="rId4" Type="http://schemas.openxmlformats.org/officeDocument/2006/relationships/tags" Target="../tags/tag24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5.xml"/><Relationship Id="rId1" Type="http://schemas.openxmlformats.org/officeDocument/2006/relationships/vmlDrawing" Target="../drawings/vmlDrawing47.vml"/><Relationship Id="rId5" Type="http://schemas.openxmlformats.org/officeDocument/2006/relationships/oleObject" Target="../embeddings/oleObject47.bin"/><Relationship Id="rId4" Type="http://schemas.openxmlformats.org/officeDocument/2006/relationships/notesSlide" Target="../notesSlides/notesSlide9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6.xml"/><Relationship Id="rId1" Type="http://schemas.openxmlformats.org/officeDocument/2006/relationships/vmlDrawing" Target="../drawings/vmlDrawing48.vml"/><Relationship Id="rId5" Type="http://schemas.openxmlformats.org/officeDocument/2006/relationships/oleObject" Target="../embeddings/oleObject48.bin"/><Relationship Id="rId4" Type="http://schemas.openxmlformats.org/officeDocument/2006/relationships/notesSlide" Target="../notesSlides/notesSlide9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tags" Target="../tags/tag249.xml"/><Relationship Id="rId2" Type="http://schemas.openxmlformats.org/officeDocument/2006/relationships/tags" Target="../tags/tag248.xml"/><Relationship Id="rId1" Type="http://schemas.openxmlformats.org/officeDocument/2006/relationships/tags" Target="../tags/tag247.xml"/><Relationship Id="rId6" Type="http://schemas.openxmlformats.org/officeDocument/2006/relationships/notesSlide" Target="../notesSlides/notesSlide9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0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2.xml"/><Relationship Id="rId1" Type="http://schemas.openxmlformats.org/officeDocument/2006/relationships/tags" Target="../tags/tag251.xml"/><Relationship Id="rId4" Type="http://schemas.openxmlformats.org/officeDocument/2006/relationships/notesSlide" Target="../notesSlides/notesSlide9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oleObject4.bin"/><Relationship Id="rId4" Type="http://schemas.openxmlformats.org/officeDocument/2006/relationships/notesSlide" Target="../notesSlides/notesSlide10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4.xml"/><Relationship Id="rId1" Type="http://schemas.openxmlformats.org/officeDocument/2006/relationships/tags" Target="../tags/tag253.xml"/><Relationship Id="rId4" Type="http://schemas.openxmlformats.org/officeDocument/2006/relationships/notesSlide" Target="../notesSlides/notesSlide9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5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7.xml"/><Relationship Id="rId1" Type="http://schemas.openxmlformats.org/officeDocument/2006/relationships/tags" Target="../tags/tag256.xml"/><Relationship Id="rId4" Type="http://schemas.openxmlformats.org/officeDocument/2006/relationships/notesSlide" Target="../notesSlides/notesSlide9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5" Type="http://schemas.openxmlformats.org/officeDocument/2006/relationships/oleObject" Target="../embeddings/oleObject5.bin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vmlDrawing" Target="../drawings/vmlDrawing7.vml"/><Relationship Id="rId5" Type="http://schemas.openxmlformats.org/officeDocument/2006/relationships/oleObject" Target="../embeddings/oleObject7.bin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vmlDrawing" Target="../drawings/vmlDrawing8.vml"/><Relationship Id="rId5" Type="http://schemas.openxmlformats.org/officeDocument/2006/relationships/oleObject" Target="../embeddings/oleObject8.bin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vmlDrawing" Target="../drawings/vmlDrawing9.vml"/><Relationship Id="rId5" Type="http://schemas.openxmlformats.org/officeDocument/2006/relationships/oleObject" Target="../embeddings/oleObject9.bin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0.vml"/><Relationship Id="rId5" Type="http://schemas.openxmlformats.org/officeDocument/2006/relationships/oleObject" Target="../embeddings/oleObject10.bin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1.vml"/><Relationship Id="rId5" Type="http://schemas.openxmlformats.org/officeDocument/2006/relationships/oleObject" Target="../embeddings/oleObject11.bin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2.bin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oleObject" Target="../embeddings/oleObject13.bin"/><Relationship Id="rId2" Type="http://schemas.openxmlformats.org/officeDocument/2006/relationships/tags" Target="../tags/tag21.xml"/><Relationship Id="rId1" Type="http://schemas.openxmlformats.org/officeDocument/2006/relationships/vmlDrawing" Target="../drawings/vmlDrawing13.v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4.bin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.xml"/><Relationship Id="rId1" Type="http://schemas.openxmlformats.org/officeDocument/2006/relationships/vmlDrawing" Target="../drawings/vmlDrawing15.vml"/><Relationship Id="rId5" Type="http://schemas.openxmlformats.org/officeDocument/2006/relationships/oleObject" Target="../embeddings/oleObject15.bin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7" Type="http://schemas.openxmlformats.org/officeDocument/2006/relationships/notesSlide" Target="../notesSlides/notesSlide24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1.xml"/><Relationship Id="rId4" Type="http://schemas.openxmlformats.org/officeDocument/2006/relationships/tags" Target="../tags/tag3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tags" Target="../tags/tag33.xml"/><Relationship Id="rId7" Type="http://schemas.openxmlformats.org/officeDocument/2006/relationships/notesSlide" Target="../notesSlides/notesSlide25.xml"/><Relationship Id="rId2" Type="http://schemas.openxmlformats.org/officeDocument/2006/relationships/tags" Target="../tags/tag32.xml"/><Relationship Id="rId1" Type="http://schemas.openxmlformats.org/officeDocument/2006/relationships/vmlDrawing" Target="../drawings/vmlDrawing16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5.xml"/><Relationship Id="rId4" Type="http://schemas.openxmlformats.org/officeDocument/2006/relationships/tags" Target="../tags/tag3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9.xml"/><Relationship Id="rId1" Type="http://schemas.openxmlformats.org/officeDocument/2006/relationships/vmlDrawing" Target="../drawings/vmlDrawing17.vml"/><Relationship Id="rId5" Type="http://schemas.openxmlformats.org/officeDocument/2006/relationships/oleObject" Target="../embeddings/oleObject17.bin"/><Relationship Id="rId4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7" Type="http://schemas.openxmlformats.org/officeDocument/2006/relationships/oleObject" Target="../embeddings/oleObject18.bin"/><Relationship Id="rId2" Type="http://schemas.openxmlformats.org/officeDocument/2006/relationships/tags" Target="../tags/tag40.xml"/><Relationship Id="rId1" Type="http://schemas.openxmlformats.org/officeDocument/2006/relationships/vmlDrawing" Target="../drawings/vmlDrawing18.vml"/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19.bin"/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7" Type="http://schemas.openxmlformats.org/officeDocument/2006/relationships/oleObject" Target="../embeddings/oleObject20.bin"/><Relationship Id="rId2" Type="http://schemas.openxmlformats.org/officeDocument/2006/relationships/tags" Target="../tags/tag61.xml"/><Relationship Id="rId1" Type="http://schemas.openxmlformats.org/officeDocument/2006/relationships/vmlDrawing" Target="../drawings/vmlDrawing20.vml"/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notesSlide" Target="../notesSlides/notesSlide3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21.bin"/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7" Type="http://schemas.openxmlformats.org/officeDocument/2006/relationships/oleObject" Target="../embeddings/oleObject22.bin"/><Relationship Id="rId2" Type="http://schemas.openxmlformats.org/officeDocument/2006/relationships/tags" Target="../tags/tag87.xml"/><Relationship Id="rId1" Type="http://schemas.openxmlformats.org/officeDocument/2006/relationships/vmlDrawing" Target="../drawings/vmlDrawing22.vml"/><Relationship Id="rId6" Type="http://schemas.openxmlformats.org/officeDocument/2006/relationships/notesSlide" Target="../notesSlides/notesSlide4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notesSlide" Target="../notesSlides/notesSlide4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4" Type="http://schemas.openxmlformats.org/officeDocument/2006/relationships/notesSlide" Target="../notesSlides/notesSlide4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23.bin"/><Relationship Id="rId5" Type="http://schemas.openxmlformats.org/officeDocument/2006/relationships/notesSlide" Target="../notesSlides/notesSlide47.xml"/><Relationship Id="rId4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24.bin"/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25.bin"/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26.bin"/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27.bin"/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tags" Target="../tags/tag110.xml"/><Relationship Id="rId7" Type="http://schemas.openxmlformats.org/officeDocument/2006/relationships/oleObject" Target="../embeddings/oleObject28.bin"/><Relationship Id="rId2" Type="http://schemas.openxmlformats.org/officeDocument/2006/relationships/tags" Target="../tags/tag109.xml"/><Relationship Id="rId1" Type="http://schemas.openxmlformats.org/officeDocument/2006/relationships/vmlDrawing" Target="../drawings/vmlDrawing28.vml"/><Relationship Id="rId6" Type="http://schemas.openxmlformats.org/officeDocument/2006/relationships/notesSlide" Target="../notesSlides/notesSlide5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tags" Target="../tags/tag113.xml"/><Relationship Id="rId7" Type="http://schemas.openxmlformats.org/officeDocument/2006/relationships/oleObject" Target="../embeddings/oleObject29.bin"/><Relationship Id="rId2" Type="http://schemas.openxmlformats.org/officeDocument/2006/relationships/tags" Target="../tags/tag112.xml"/><Relationship Id="rId1" Type="http://schemas.openxmlformats.org/officeDocument/2006/relationships/vmlDrawing" Target="../drawings/vmlDrawing29.vml"/><Relationship Id="rId6" Type="http://schemas.openxmlformats.org/officeDocument/2006/relationships/notesSlide" Target="../notesSlides/notesSlide5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notesSlide" Target="../notesSlides/notesSlide5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tags" Target="../tags/tag120.xml"/><Relationship Id="rId7" Type="http://schemas.openxmlformats.org/officeDocument/2006/relationships/oleObject" Target="../embeddings/oleObject30.bin"/><Relationship Id="rId2" Type="http://schemas.openxmlformats.org/officeDocument/2006/relationships/tags" Target="../tags/tag119.xml"/><Relationship Id="rId1" Type="http://schemas.openxmlformats.org/officeDocument/2006/relationships/vmlDrawing" Target="../drawings/vmlDrawing30.vml"/><Relationship Id="rId6" Type="http://schemas.openxmlformats.org/officeDocument/2006/relationships/notesSlide" Target="../notesSlides/notesSlide5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notesSlide" Target="../notesSlides/notesSlide5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5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3" Type="http://schemas.openxmlformats.org/officeDocument/2006/relationships/tags" Target="../tags/tag127.xml"/><Relationship Id="rId7" Type="http://schemas.openxmlformats.org/officeDocument/2006/relationships/notesSlide" Target="../notesSlides/notesSlide58.xml"/><Relationship Id="rId2" Type="http://schemas.openxmlformats.org/officeDocument/2006/relationships/tags" Target="../tags/tag126.xml"/><Relationship Id="rId1" Type="http://schemas.openxmlformats.org/officeDocument/2006/relationships/vmlDrawing" Target="../drawings/vmlDrawing31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9.xml"/><Relationship Id="rId4" Type="http://schemas.openxmlformats.org/officeDocument/2006/relationships/tags" Target="../tags/tag12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tags" Target="../tags/tag131.xml"/><Relationship Id="rId7" Type="http://schemas.openxmlformats.org/officeDocument/2006/relationships/oleObject" Target="../embeddings/oleObject32.bin"/><Relationship Id="rId2" Type="http://schemas.openxmlformats.org/officeDocument/2006/relationships/tags" Target="../tags/tag130.xml"/><Relationship Id="rId1" Type="http://schemas.openxmlformats.org/officeDocument/2006/relationships/vmlDrawing" Target="../drawings/vmlDrawing32.vml"/><Relationship Id="rId6" Type="http://schemas.openxmlformats.org/officeDocument/2006/relationships/notesSlide" Target="../notesSlides/notesSlide5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tags" Target="../tags/tag134.xml"/><Relationship Id="rId7" Type="http://schemas.openxmlformats.org/officeDocument/2006/relationships/oleObject" Target="../embeddings/oleObject33.bin"/><Relationship Id="rId2" Type="http://schemas.openxmlformats.org/officeDocument/2006/relationships/tags" Target="../tags/tag133.xml"/><Relationship Id="rId1" Type="http://schemas.openxmlformats.org/officeDocument/2006/relationships/vmlDrawing" Target="../drawings/vmlDrawing33.vml"/><Relationship Id="rId6" Type="http://schemas.openxmlformats.org/officeDocument/2006/relationships/notesSlide" Target="../notesSlides/notesSlide6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3" Type="http://schemas.openxmlformats.org/officeDocument/2006/relationships/tags" Target="../tags/tag140.xml"/><Relationship Id="rId7" Type="http://schemas.openxmlformats.org/officeDocument/2006/relationships/notesSlide" Target="../notesSlides/notesSlide62.xml"/><Relationship Id="rId2" Type="http://schemas.openxmlformats.org/officeDocument/2006/relationships/tags" Target="../tags/tag139.xml"/><Relationship Id="rId1" Type="http://schemas.openxmlformats.org/officeDocument/2006/relationships/vmlDrawing" Target="../drawings/vmlDrawing34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2.xml"/><Relationship Id="rId4" Type="http://schemas.openxmlformats.org/officeDocument/2006/relationships/tags" Target="../tags/tag141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3" Type="http://schemas.openxmlformats.org/officeDocument/2006/relationships/tags" Target="../tags/tag144.xml"/><Relationship Id="rId7" Type="http://schemas.openxmlformats.org/officeDocument/2006/relationships/notesSlide" Target="../notesSlides/notesSlide63.xml"/><Relationship Id="rId2" Type="http://schemas.openxmlformats.org/officeDocument/2006/relationships/tags" Target="../tags/tag143.xml"/><Relationship Id="rId1" Type="http://schemas.openxmlformats.org/officeDocument/2006/relationships/vmlDrawing" Target="../drawings/vmlDrawing35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6.xml"/><Relationship Id="rId4" Type="http://schemas.openxmlformats.org/officeDocument/2006/relationships/tags" Target="../tags/tag145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3" Type="http://schemas.openxmlformats.org/officeDocument/2006/relationships/tags" Target="../tags/tag148.xml"/><Relationship Id="rId7" Type="http://schemas.openxmlformats.org/officeDocument/2006/relationships/notesSlide" Target="../notesSlides/notesSlide64.xml"/><Relationship Id="rId2" Type="http://schemas.openxmlformats.org/officeDocument/2006/relationships/tags" Target="../tags/tag147.xml"/><Relationship Id="rId1" Type="http://schemas.openxmlformats.org/officeDocument/2006/relationships/vmlDrawing" Target="../drawings/vmlDrawing36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50.xml"/><Relationship Id="rId4" Type="http://schemas.openxmlformats.org/officeDocument/2006/relationships/tags" Target="../tags/tag14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tags" Target="../tags/tag153.xml"/><Relationship Id="rId7" Type="http://schemas.openxmlformats.org/officeDocument/2006/relationships/notesSlide" Target="../notesSlides/notesSlide65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55.xml"/><Relationship Id="rId4" Type="http://schemas.openxmlformats.org/officeDocument/2006/relationships/tags" Target="../tags/tag15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tags" Target="../tags/tag158.xml"/><Relationship Id="rId7" Type="http://schemas.openxmlformats.org/officeDocument/2006/relationships/notesSlide" Target="../notesSlides/notesSlide66.xml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60.xml"/><Relationship Id="rId4" Type="http://schemas.openxmlformats.org/officeDocument/2006/relationships/tags" Target="../tags/tag159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.bin"/><Relationship Id="rId3" Type="http://schemas.openxmlformats.org/officeDocument/2006/relationships/tags" Target="../tags/tag162.xml"/><Relationship Id="rId7" Type="http://schemas.openxmlformats.org/officeDocument/2006/relationships/notesSlide" Target="../notesSlides/notesSlide67.xml"/><Relationship Id="rId2" Type="http://schemas.openxmlformats.org/officeDocument/2006/relationships/tags" Target="../tags/tag161.xml"/><Relationship Id="rId1" Type="http://schemas.openxmlformats.org/officeDocument/2006/relationships/vmlDrawing" Target="../drawings/vmlDrawing37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64.xml"/><Relationship Id="rId4" Type="http://schemas.openxmlformats.org/officeDocument/2006/relationships/tags" Target="../tags/tag163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3" Type="http://schemas.openxmlformats.org/officeDocument/2006/relationships/tags" Target="../tags/tag166.xml"/><Relationship Id="rId7" Type="http://schemas.openxmlformats.org/officeDocument/2006/relationships/notesSlide" Target="../notesSlides/notesSlide68.xml"/><Relationship Id="rId2" Type="http://schemas.openxmlformats.org/officeDocument/2006/relationships/tags" Target="../tags/tag165.xml"/><Relationship Id="rId1" Type="http://schemas.openxmlformats.org/officeDocument/2006/relationships/vmlDrawing" Target="../drawings/vmlDrawing38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68.xml"/><Relationship Id="rId4" Type="http://schemas.openxmlformats.org/officeDocument/2006/relationships/tags" Target="../tags/tag167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9.xml"/><Relationship Id="rId3" Type="http://schemas.openxmlformats.org/officeDocument/2006/relationships/tags" Target="../tags/tag170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69.xml"/><Relationship Id="rId1" Type="http://schemas.openxmlformats.org/officeDocument/2006/relationships/vmlDrawing" Target="../drawings/vmlDrawing39.vml"/><Relationship Id="rId6" Type="http://schemas.openxmlformats.org/officeDocument/2006/relationships/tags" Target="../tags/tag173.xml"/><Relationship Id="rId5" Type="http://schemas.openxmlformats.org/officeDocument/2006/relationships/tags" Target="../tags/tag172.xml"/><Relationship Id="rId4" Type="http://schemas.openxmlformats.org/officeDocument/2006/relationships/tags" Target="../tags/tag171.xml"/><Relationship Id="rId9" Type="http://schemas.openxmlformats.org/officeDocument/2006/relationships/oleObject" Target="../embeddings/oleObject39.bin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3" Type="http://schemas.openxmlformats.org/officeDocument/2006/relationships/tags" Target="../tags/tag175.xml"/><Relationship Id="rId7" Type="http://schemas.openxmlformats.org/officeDocument/2006/relationships/notesSlide" Target="../notesSlides/notesSlide70.xml"/><Relationship Id="rId2" Type="http://schemas.openxmlformats.org/officeDocument/2006/relationships/tags" Target="../tags/tag174.xml"/><Relationship Id="rId1" Type="http://schemas.openxmlformats.org/officeDocument/2006/relationships/vmlDrawing" Target="../drawings/vmlDrawing40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77.xml"/><Relationship Id="rId4" Type="http://schemas.openxmlformats.org/officeDocument/2006/relationships/tags" Target="../tags/tag176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3" Type="http://schemas.openxmlformats.org/officeDocument/2006/relationships/tags" Target="../tags/tag179.xml"/><Relationship Id="rId7" Type="http://schemas.openxmlformats.org/officeDocument/2006/relationships/notesSlide" Target="../notesSlides/notesSlide71.xml"/><Relationship Id="rId2" Type="http://schemas.openxmlformats.org/officeDocument/2006/relationships/tags" Target="../tags/tag178.xml"/><Relationship Id="rId1" Type="http://schemas.openxmlformats.org/officeDocument/2006/relationships/vmlDrawing" Target="../drawings/vmlDrawing41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81.xml"/><Relationship Id="rId4" Type="http://schemas.openxmlformats.org/officeDocument/2006/relationships/tags" Target="../tags/tag180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tags" Target="../tags/tag184.xml"/><Relationship Id="rId7" Type="http://schemas.openxmlformats.org/officeDocument/2006/relationships/notesSlide" Target="../notesSlides/notesSlide72.xml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86.xml"/><Relationship Id="rId4" Type="http://schemas.openxmlformats.org/officeDocument/2006/relationships/tags" Target="../tags/tag18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tags" Target="../tags/tag193.xml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tags" Target="../tags/tag196.xml"/><Relationship Id="rId2" Type="http://schemas.openxmlformats.org/officeDocument/2006/relationships/tags" Target="../tags/tag195.xml"/><Relationship Id="rId1" Type="http://schemas.openxmlformats.org/officeDocument/2006/relationships/tags" Target="../tags/tag194.xml"/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tags" Target="../tags/tag199.xml"/><Relationship Id="rId2" Type="http://schemas.openxmlformats.org/officeDocument/2006/relationships/tags" Target="../tags/tag198.xml"/><Relationship Id="rId1" Type="http://schemas.openxmlformats.org/officeDocument/2006/relationships/tags" Target="../tags/tag197.xml"/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tags" Target="../tags/tag202.xml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tags" Target="../tags/tag205.xml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" Type="http://schemas.openxmlformats.org/officeDocument/2006/relationships/tags" Target="../tags/tag210.xml"/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tags" Target="../tags/tag215.xml"/><Relationship Id="rId2" Type="http://schemas.openxmlformats.org/officeDocument/2006/relationships/tags" Target="../tags/tag214.xml"/><Relationship Id="rId1" Type="http://schemas.openxmlformats.org/officeDocument/2006/relationships/tags" Target="../tags/tag213.xml"/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tags" Target="../tags/tag218.xml"/><Relationship Id="rId2" Type="http://schemas.openxmlformats.org/officeDocument/2006/relationships/tags" Target="../tags/tag217.xml"/><Relationship Id="rId1" Type="http://schemas.openxmlformats.org/officeDocument/2006/relationships/tags" Target="../tags/tag216.xml"/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tags" Target="../tags/tag221.xml"/><Relationship Id="rId2" Type="http://schemas.openxmlformats.org/officeDocument/2006/relationships/tags" Target="../tags/tag220.xml"/><Relationship Id="rId1" Type="http://schemas.openxmlformats.org/officeDocument/2006/relationships/tags" Target="../tags/tag219.xml"/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tags" Target="../tags/tag223.xml"/><Relationship Id="rId7" Type="http://schemas.openxmlformats.org/officeDocument/2006/relationships/oleObject" Target="../embeddings/oleObject42.bin"/><Relationship Id="rId2" Type="http://schemas.openxmlformats.org/officeDocument/2006/relationships/tags" Target="../tags/tag222.xml"/><Relationship Id="rId1" Type="http://schemas.openxmlformats.org/officeDocument/2006/relationships/vmlDrawing" Target="../drawings/vmlDrawing42.vml"/><Relationship Id="rId6" Type="http://schemas.openxmlformats.org/officeDocument/2006/relationships/notesSlide" Target="../notesSlides/notesSlide8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2286000"/>
            <a:ext cx="7543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i="1" dirty="0" smtClean="0"/>
              <a:t>Digital Design and Computer Architecture</a:t>
            </a:r>
            <a:r>
              <a:rPr lang="en-US" sz="2600" b="1" dirty="0" smtClean="0"/>
              <a:t>, 2</a:t>
            </a:r>
            <a:r>
              <a:rPr lang="en-US" sz="2600" b="1" baseline="30000" dirty="0" smtClean="0"/>
              <a:t>nd</a:t>
            </a:r>
            <a:r>
              <a:rPr lang="en-US" sz="2600" b="1" dirty="0" smtClean="0"/>
              <a:t> Edition</a:t>
            </a:r>
            <a:endParaRPr lang="en-US" sz="2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Chapter 7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90600" y="2778443"/>
            <a:ext cx="7696200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91000" y="2769513"/>
            <a:ext cx="4724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David Money Harris and Sarah L. Harris</a:t>
            </a:r>
            <a:endParaRPr lang="en-US" sz="2200" dirty="0"/>
          </a:p>
        </p:txBody>
      </p:sp>
    </p:spTree>
    <p:extLst>
      <p:ext uri="{BB962C8B-B14F-4D97-AF65-F5344CB8AC3E}">
        <p14:creationId xmlns="" xmlns:p14="http://schemas.microsoft.com/office/powerpoint/2010/main" val="53468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795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696200" cy="495300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STEP </a:t>
            </a:r>
            <a:r>
              <a:rPr lang="en-US" b="1" dirty="0">
                <a:solidFill>
                  <a:schemeClr val="accent1"/>
                </a:solidFill>
              </a:rPr>
              <a:t>1: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Fetch </a:t>
            </a:r>
            <a:r>
              <a:rPr lang="en-US" dirty="0" smtClean="0"/>
              <a:t>instruction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 smtClean="0"/>
              <a:t>		IM[PC]</a:t>
            </a:r>
            <a:endParaRPr lang="en-US" dirty="0"/>
          </a:p>
        </p:txBody>
      </p:sp>
      <p:graphicFrame>
        <p:nvGraphicFramePr>
          <p:cNvPr id="1313796" name="Object 4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="" xmlns:p14="http://schemas.microsoft.com/office/powerpoint/2010/main" val="1708492304"/>
              </p:ext>
            </p:extLst>
          </p:nvPr>
        </p:nvGraphicFramePr>
        <p:xfrm>
          <a:off x="914401" y="2645992"/>
          <a:ext cx="8153399" cy="1773608"/>
        </p:xfrm>
        <a:graphic>
          <a:graphicData uri="http://schemas.openxmlformats.org/presentationml/2006/ole">
            <p:oleObj spid="_x0000_s156689" name="VISIO" r:id="rId5" imgW="4349496" imgH="941832" progId="">
              <p:embed/>
            </p:oleObj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fetch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5846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156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1219200"/>
            <a:ext cx="8153400" cy="4953000"/>
          </a:xfrm>
        </p:spPr>
        <p:txBody>
          <a:bodyPr>
            <a:normAutofit/>
          </a:bodyPr>
          <a:lstStyle/>
          <a:p>
            <a:r>
              <a:rPr lang="en-US" dirty="0"/>
              <a:t>Multiple copies of </a:t>
            </a:r>
            <a:r>
              <a:rPr lang="en-US" dirty="0" err="1"/>
              <a:t>datapath</a:t>
            </a:r>
            <a:r>
              <a:rPr lang="en-US" dirty="0"/>
              <a:t> execute multiple instructions at once</a:t>
            </a:r>
          </a:p>
          <a:p>
            <a:r>
              <a:rPr lang="en-US" dirty="0"/>
              <a:t>Dependencies make it tricky to issue multiple instructions at once</a:t>
            </a:r>
          </a:p>
        </p:txBody>
      </p:sp>
      <p:graphicFrame>
        <p:nvGraphicFramePr>
          <p:cNvPr id="1329159" name="Object 7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="" xmlns:p14="http://schemas.microsoft.com/office/powerpoint/2010/main" val="740509243"/>
              </p:ext>
            </p:extLst>
          </p:nvPr>
        </p:nvGraphicFramePr>
        <p:xfrm>
          <a:off x="1066800" y="3352800"/>
          <a:ext cx="7696200" cy="2459038"/>
        </p:xfrm>
        <a:graphic>
          <a:graphicData uri="http://schemas.openxmlformats.org/presentationml/2006/ole">
            <p:oleObj spid="_x0000_s230416" name="VISIO" r:id="rId6" imgW="4706112" imgH="1569720" progId="">
              <p:embed/>
            </p:oleObj>
          </a:graphicData>
        </a:graphic>
      </p:graphicFrame>
      <p:sp>
        <p:nvSpPr>
          <p:cNvPr id="132915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Superscalar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997675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44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1219200"/>
            <a:ext cx="7696200" cy="4953000"/>
          </a:xfrm>
        </p:spPr>
        <p:txBody>
          <a:bodyPr/>
          <a:lstStyle/>
          <a:p>
            <a:pPr>
              <a:buFontTx/>
              <a:buNone/>
            </a:pPr>
            <a:r>
              <a:rPr lang="en-US" sz="2000" dirty="0" err="1">
                <a:latin typeface="Courier New" pitchFamily="49" charset="0"/>
              </a:rPr>
              <a:t>lw</a:t>
            </a:r>
            <a:r>
              <a:rPr lang="en-US" sz="2000" dirty="0">
                <a:latin typeface="Courier New" pitchFamily="49" charset="0"/>
              </a:rPr>
              <a:t>  $t0, 40($s0)		</a:t>
            </a:r>
            <a:endParaRPr lang="en-US" sz="2000" b="1" dirty="0">
              <a:solidFill>
                <a:schemeClr val="accent2"/>
              </a:solidFill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add $t1, $t0, $s1		</a:t>
            </a:r>
            <a:endParaRPr lang="en-US" sz="2000" b="1" dirty="0"/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sub $t0, $s2, $s3		 </a:t>
            </a:r>
            <a:r>
              <a:rPr lang="en-US" sz="2000" b="1" dirty="0">
                <a:solidFill>
                  <a:schemeClr val="accent1"/>
                </a:solidFill>
              </a:rPr>
              <a:t>Ideal IPC: 	2</a:t>
            </a:r>
            <a:endParaRPr lang="en-US" sz="2000" dirty="0">
              <a:solidFill>
                <a:schemeClr val="accent1"/>
              </a:solidFill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and $t2, $s4, $t0		 </a:t>
            </a:r>
            <a:r>
              <a:rPr lang="en-US" sz="2000" b="1" dirty="0">
                <a:solidFill>
                  <a:schemeClr val="accent1"/>
                </a:solidFill>
              </a:rPr>
              <a:t>Actual IPC:	2</a:t>
            </a:r>
            <a:endParaRPr lang="en-US" sz="2000" dirty="0">
              <a:solidFill>
                <a:schemeClr val="accent1"/>
              </a:solidFill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or  $t3, $s5, $s6</a:t>
            </a:r>
          </a:p>
          <a:p>
            <a:pPr>
              <a:buFontTx/>
              <a:buNone/>
            </a:pPr>
            <a:r>
              <a:rPr lang="en-US" sz="2000" dirty="0" err="1">
                <a:latin typeface="Courier New" pitchFamily="49" charset="0"/>
              </a:rPr>
              <a:t>sw</a:t>
            </a:r>
            <a:r>
              <a:rPr lang="en-US" sz="2000" dirty="0">
                <a:latin typeface="Courier New" pitchFamily="49" charset="0"/>
              </a:rPr>
              <a:t>  $s7, 80($t3)</a:t>
            </a:r>
          </a:p>
        </p:txBody>
      </p:sp>
      <p:graphicFrame>
        <p:nvGraphicFramePr>
          <p:cNvPr id="1341448" name="Object 8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="" xmlns:p14="http://schemas.microsoft.com/office/powerpoint/2010/main" val="3868984739"/>
              </p:ext>
            </p:extLst>
          </p:nvPr>
        </p:nvGraphicFramePr>
        <p:xfrm>
          <a:off x="1905000" y="3101975"/>
          <a:ext cx="7391400" cy="3298825"/>
        </p:xfrm>
        <a:graphic>
          <a:graphicData uri="http://schemas.openxmlformats.org/presentationml/2006/ole">
            <p:oleObj spid="_x0000_s231440" name="VISIO" r:id="rId7" imgW="4948428" imgH="2203704" progId="">
              <p:embed/>
            </p:oleObj>
          </a:graphicData>
        </a:graphic>
      </p:graphicFrame>
      <p:sp>
        <p:nvSpPr>
          <p:cNvPr id="134144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1446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Superscalar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989144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468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1219200"/>
            <a:ext cx="7696200" cy="4953000"/>
          </a:xfrm>
        </p:spPr>
        <p:txBody>
          <a:bodyPr/>
          <a:lstStyle/>
          <a:p>
            <a:pPr algn="just">
              <a:buFontTx/>
              <a:buNone/>
            </a:pPr>
            <a:r>
              <a:rPr lang="en-US" sz="2000" dirty="0" err="1">
                <a:latin typeface="Courier New" pitchFamily="49" charset="0"/>
              </a:rPr>
              <a:t>lw</a:t>
            </a:r>
            <a:r>
              <a:rPr lang="en-US" sz="2000" dirty="0">
                <a:latin typeface="Courier New" pitchFamily="49" charset="0"/>
              </a:rPr>
              <a:t>  $t0, 40($s0)		</a:t>
            </a:r>
            <a:endParaRPr lang="en-US" sz="2000" b="1" dirty="0">
              <a:solidFill>
                <a:schemeClr val="accent2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2000" dirty="0">
                <a:latin typeface="Courier New" pitchFamily="49" charset="0"/>
              </a:rPr>
              <a:t>add $t1, $t0, $s1		</a:t>
            </a:r>
            <a:endParaRPr lang="en-US" sz="2000" b="1" dirty="0"/>
          </a:p>
          <a:p>
            <a:pPr algn="just">
              <a:buFontTx/>
              <a:buNone/>
            </a:pPr>
            <a:r>
              <a:rPr lang="en-US" sz="2000" dirty="0">
                <a:latin typeface="Courier New" pitchFamily="49" charset="0"/>
              </a:rPr>
              <a:t>sub $t0, $s2, $s3</a:t>
            </a:r>
            <a:r>
              <a:rPr lang="en-US" sz="2000" dirty="0"/>
              <a:t>	</a:t>
            </a:r>
            <a:r>
              <a:rPr lang="en-US" sz="2000" dirty="0">
                <a:latin typeface="Courier New" pitchFamily="49" charset="0"/>
              </a:rPr>
              <a:t>	 </a:t>
            </a:r>
            <a:r>
              <a:rPr lang="en-US" sz="2000" b="1" dirty="0">
                <a:solidFill>
                  <a:schemeClr val="accent1"/>
                </a:solidFill>
              </a:rPr>
              <a:t>Ideal IPC: 	2</a:t>
            </a:r>
            <a:endParaRPr lang="en-US" sz="2000" dirty="0">
              <a:solidFill>
                <a:schemeClr val="accent1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2000" dirty="0">
                <a:latin typeface="Courier New" pitchFamily="49" charset="0"/>
              </a:rPr>
              <a:t>and $t2, $s4, $t0		 </a:t>
            </a:r>
            <a:r>
              <a:rPr lang="en-US" sz="2000" b="1" dirty="0">
                <a:solidFill>
                  <a:schemeClr val="accent1"/>
                </a:solidFill>
              </a:rPr>
              <a:t>Actual IPC:	6/5 = 1.17</a:t>
            </a:r>
            <a:endParaRPr lang="en-US" sz="2000" dirty="0">
              <a:solidFill>
                <a:schemeClr val="accent1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2000" dirty="0">
                <a:latin typeface="Courier New" pitchFamily="49" charset="0"/>
              </a:rPr>
              <a:t>or  $t3, $s5, $s6</a:t>
            </a:r>
          </a:p>
          <a:p>
            <a:pPr algn="just">
              <a:buFontTx/>
              <a:buNone/>
            </a:pPr>
            <a:r>
              <a:rPr lang="en-US" sz="2000" dirty="0" err="1">
                <a:latin typeface="Courier New" pitchFamily="49" charset="0"/>
              </a:rPr>
              <a:t>sw</a:t>
            </a:r>
            <a:r>
              <a:rPr lang="en-US" sz="2000" dirty="0">
                <a:latin typeface="Courier New" pitchFamily="49" charset="0"/>
              </a:rPr>
              <a:t>  $s7, 80($t3)</a:t>
            </a:r>
          </a:p>
        </p:txBody>
      </p:sp>
      <p:graphicFrame>
        <p:nvGraphicFramePr>
          <p:cNvPr id="1342471" name="Object 7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="" xmlns:p14="http://schemas.microsoft.com/office/powerpoint/2010/main" val="3329857061"/>
              </p:ext>
            </p:extLst>
          </p:nvPr>
        </p:nvGraphicFramePr>
        <p:xfrm>
          <a:off x="2209800" y="3124200"/>
          <a:ext cx="6172200" cy="3176588"/>
        </p:xfrm>
        <a:graphic>
          <a:graphicData uri="http://schemas.openxmlformats.org/presentationml/2006/ole">
            <p:oleObj spid="_x0000_s232464" name="VISIO" r:id="rId7" imgW="5402580" imgH="2773680" progId="">
              <p:embed/>
            </p:oleObj>
          </a:graphicData>
        </a:graphic>
      </p:graphicFrame>
      <p:sp>
        <p:nvSpPr>
          <p:cNvPr id="134246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246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Superscalar with Dependencies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087461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180" name="Rectangle 4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914400" y="1066800"/>
            <a:ext cx="7924800" cy="4953000"/>
          </a:xfrm>
        </p:spPr>
        <p:txBody>
          <a:bodyPr>
            <a:noAutofit/>
          </a:bodyPr>
          <a:lstStyle/>
          <a:p>
            <a:r>
              <a:rPr lang="en-US" sz="2800" dirty="0"/>
              <a:t>Looks ahead across multiple </a:t>
            </a:r>
            <a:r>
              <a:rPr lang="en-US" sz="2800" dirty="0" smtClean="0"/>
              <a:t>instructions</a:t>
            </a:r>
          </a:p>
          <a:p>
            <a:r>
              <a:rPr lang="en-US" sz="2800" dirty="0" smtClean="0"/>
              <a:t>Issues </a:t>
            </a:r>
            <a:r>
              <a:rPr lang="en-US" sz="2800" dirty="0"/>
              <a:t>as many </a:t>
            </a:r>
            <a:r>
              <a:rPr lang="en-US" sz="2800" dirty="0" smtClean="0"/>
              <a:t>instructions as </a:t>
            </a:r>
            <a:r>
              <a:rPr lang="en-US" sz="2800" dirty="0"/>
              <a:t>possible at once</a:t>
            </a:r>
          </a:p>
          <a:p>
            <a:r>
              <a:rPr lang="en-US" sz="2800" dirty="0"/>
              <a:t>Issues instructions out of order </a:t>
            </a:r>
            <a:r>
              <a:rPr lang="en-US" sz="2800" dirty="0" smtClean="0"/>
              <a:t>(as </a:t>
            </a:r>
            <a:r>
              <a:rPr lang="en-US" sz="2800" dirty="0"/>
              <a:t>long as no </a:t>
            </a:r>
            <a:r>
              <a:rPr lang="en-US" sz="2800" dirty="0" smtClean="0"/>
              <a:t>dependencies)</a:t>
            </a:r>
            <a:endParaRPr lang="en-US" sz="2800" dirty="0"/>
          </a:p>
          <a:p>
            <a:r>
              <a:rPr lang="en-US" sz="2800" b="1" dirty="0"/>
              <a:t>Dependencies:</a:t>
            </a:r>
          </a:p>
          <a:p>
            <a:pPr lvl="1"/>
            <a:r>
              <a:rPr lang="en-US" sz="2400" b="1" dirty="0">
                <a:solidFill>
                  <a:schemeClr val="accent1"/>
                </a:solidFill>
              </a:rPr>
              <a:t>RAW</a:t>
            </a:r>
            <a:r>
              <a:rPr lang="en-US" sz="2400" dirty="0"/>
              <a:t> (read after write): one instruction writes, </a:t>
            </a:r>
            <a:r>
              <a:rPr lang="en-US" sz="2400" dirty="0" smtClean="0"/>
              <a:t>later </a:t>
            </a:r>
            <a:r>
              <a:rPr lang="en-US" sz="2400" dirty="0"/>
              <a:t>instruction reads a register</a:t>
            </a:r>
          </a:p>
          <a:p>
            <a:pPr lvl="1"/>
            <a:r>
              <a:rPr lang="en-US" sz="2400" b="1" dirty="0">
                <a:solidFill>
                  <a:schemeClr val="accent1"/>
                </a:solidFill>
              </a:rPr>
              <a:t>WAR</a:t>
            </a:r>
            <a:r>
              <a:rPr lang="en-US" sz="2400" dirty="0"/>
              <a:t> (write after read): one instruction reads, </a:t>
            </a:r>
            <a:r>
              <a:rPr lang="en-US" sz="2400" dirty="0" smtClean="0"/>
              <a:t>later </a:t>
            </a:r>
            <a:r>
              <a:rPr lang="en-US" sz="2400" dirty="0"/>
              <a:t>instruction writes a </a:t>
            </a:r>
            <a:r>
              <a:rPr lang="en-US" sz="2400" dirty="0" smtClean="0"/>
              <a:t>register</a:t>
            </a:r>
            <a:endParaRPr lang="en-US" sz="2400" dirty="0"/>
          </a:p>
          <a:p>
            <a:pPr lvl="1"/>
            <a:r>
              <a:rPr lang="en-US" sz="2400" b="1" dirty="0">
                <a:solidFill>
                  <a:schemeClr val="accent1"/>
                </a:solidFill>
              </a:rPr>
              <a:t>WAW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(write after write): one instruction writes, </a:t>
            </a:r>
            <a:r>
              <a:rPr lang="en-US" sz="2400" dirty="0" smtClean="0"/>
              <a:t>later </a:t>
            </a:r>
            <a:r>
              <a:rPr lang="en-US" sz="2400" dirty="0"/>
              <a:t>instruction writes a </a:t>
            </a:r>
            <a:r>
              <a:rPr lang="en-US" sz="2400" dirty="0" smtClean="0"/>
              <a:t>register</a:t>
            </a:r>
            <a:endParaRPr lang="en-US" sz="2400" dirty="0"/>
          </a:p>
        </p:txBody>
      </p:sp>
      <p:sp>
        <p:nvSpPr>
          <p:cNvPr id="133017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3018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0182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Out of Order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570888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516" name="Rectangle 4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914400" y="1219200"/>
            <a:ext cx="7924800" cy="4953000"/>
          </a:xfrm>
        </p:spPr>
        <p:txBody>
          <a:bodyPr>
            <a:normAutofit/>
          </a:bodyPr>
          <a:lstStyle/>
          <a:p>
            <a:r>
              <a:rPr lang="en-US" b="1" dirty="0"/>
              <a:t>Instruction level </a:t>
            </a:r>
            <a:r>
              <a:rPr lang="en-US" b="1" dirty="0" smtClean="0"/>
              <a:t>parallelism (ILP): </a:t>
            </a:r>
            <a:r>
              <a:rPr lang="en-US" dirty="0" smtClean="0"/>
              <a:t>number </a:t>
            </a:r>
            <a:r>
              <a:rPr lang="en-US" dirty="0"/>
              <a:t>of  instruction that can be issued simultaneously </a:t>
            </a:r>
            <a:r>
              <a:rPr lang="en-US" dirty="0" smtClean="0"/>
              <a:t>(average </a:t>
            </a:r>
            <a:r>
              <a:rPr lang="en-US" dirty="0"/>
              <a:t>&lt; 3)</a:t>
            </a:r>
          </a:p>
          <a:p>
            <a:r>
              <a:rPr lang="en-US" b="1" dirty="0"/>
              <a:t>Scoreboard:</a:t>
            </a:r>
            <a:r>
              <a:rPr lang="en-US" dirty="0"/>
              <a:t> table that keeps track of:</a:t>
            </a:r>
          </a:p>
          <a:p>
            <a:pPr lvl="1"/>
            <a:r>
              <a:rPr lang="en-US" sz="3200" dirty="0"/>
              <a:t>Instructions waiting to issue</a:t>
            </a:r>
          </a:p>
          <a:p>
            <a:pPr lvl="1"/>
            <a:r>
              <a:rPr lang="en-US" sz="3200" dirty="0"/>
              <a:t>Available functional units</a:t>
            </a:r>
          </a:p>
          <a:p>
            <a:pPr lvl="1"/>
            <a:r>
              <a:rPr lang="en-US" sz="3200" dirty="0"/>
              <a:t>Dependencies</a:t>
            </a:r>
          </a:p>
        </p:txBody>
      </p:sp>
      <p:sp>
        <p:nvSpPr>
          <p:cNvPr id="134451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451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44518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Out of Order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891882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420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1219200"/>
            <a:ext cx="6705600" cy="4953000"/>
          </a:xfrm>
        </p:spPr>
        <p:txBody>
          <a:bodyPr/>
          <a:lstStyle/>
          <a:p>
            <a:pPr algn="just">
              <a:buFontTx/>
              <a:buNone/>
            </a:pP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$t0, 40($s0)		</a:t>
            </a:r>
            <a:endParaRPr lang="en-US" sz="1800" b="1" dirty="0">
              <a:solidFill>
                <a:schemeClr val="accent2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1800" dirty="0">
                <a:latin typeface="Courier New" pitchFamily="49" charset="0"/>
              </a:rPr>
              <a:t>add $t1, $t0, $s1		</a:t>
            </a:r>
            <a:endParaRPr lang="en-US" sz="1800" b="1" dirty="0"/>
          </a:p>
          <a:p>
            <a:pPr algn="just">
              <a:buFontTx/>
              <a:buNone/>
            </a:pPr>
            <a:r>
              <a:rPr lang="en-US" sz="1800" dirty="0">
                <a:latin typeface="Courier New" pitchFamily="49" charset="0"/>
              </a:rPr>
              <a:t>sub $t0, $s2, $s3</a:t>
            </a:r>
            <a:r>
              <a:rPr lang="en-US" sz="1800" dirty="0"/>
              <a:t>	</a:t>
            </a:r>
            <a:r>
              <a:rPr lang="en-US" sz="1800" dirty="0">
                <a:latin typeface="Courier New" pitchFamily="49" charset="0"/>
              </a:rPr>
              <a:t>	 </a:t>
            </a:r>
            <a:r>
              <a:rPr lang="en-US" sz="1800" b="1" dirty="0">
                <a:solidFill>
                  <a:schemeClr val="accent1"/>
                </a:solidFill>
              </a:rPr>
              <a:t>Ideal IPC: 	2</a:t>
            </a:r>
            <a:endParaRPr lang="en-US" sz="1800" dirty="0">
              <a:solidFill>
                <a:schemeClr val="accent1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1800" dirty="0">
                <a:latin typeface="Courier New" pitchFamily="49" charset="0"/>
              </a:rPr>
              <a:t>and $t2, $s4, $t0		 </a:t>
            </a:r>
            <a:r>
              <a:rPr lang="en-US" sz="1800" b="1" dirty="0">
                <a:solidFill>
                  <a:schemeClr val="accent1"/>
                </a:solidFill>
              </a:rPr>
              <a:t>Actual IPC:	6/4 = 1.5</a:t>
            </a:r>
            <a:endParaRPr lang="en-US" sz="1800" dirty="0">
              <a:solidFill>
                <a:schemeClr val="accent1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1800" dirty="0">
                <a:latin typeface="Courier New" pitchFamily="49" charset="0"/>
              </a:rPr>
              <a:t>or  $t3, $s5, $s6</a:t>
            </a:r>
          </a:p>
          <a:p>
            <a:pPr algn="just">
              <a:buFontTx/>
              <a:buNone/>
            </a:pPr>
            <a:r>
              <a:rPr lang="en-US" sz="1800" dirty="0" err="1">
                <a:latin typeface="Courier New" pitchFamily="49" charset="0"/>
              </a:rPr>
              <a:t>sw</a:t>
            </a:r>
            <a:r>
              <a:rPr lang="en-US" sz="1800" dirty="0">
                <a:latin typeface="Courier New" pitchFamily="49" charset="0"/>
              </a:rPr>
              <a:t>  $s7, 80($t3)</a:t>
            </a:r>
          </a:p>
        </p:txBody>
      </p:sp>
      <p:graphicFrame>
        <p:nvGraphicFramePr>
          <p:cNvPr id="1340423" name="Object 7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="" xmlns:p14="http://schemas.microsoft.com/office/powerpoint/2010/main" val="1659477270"/>
              </p:ext>
            </p:extLst>
          </p:nvPr>
        </p:nvGraphicFramePr>
        <p:xfrm>
          <a:off x="1905000" y="2819400"/>
          <a:ext cx="6477000" cy="3470275"/>
        </p:xfrm>
        <a:graphic>
          <a:graphicData uri="http://schemas.openxmlformats.org/presentationml/2006/ole">
            <p:oleObj spid="_x0000_s233488" name="VISIO" r:id="rId8" imgW="5187696" imgH="2773680" progId="">
              <p:embed/>
            </p:oleObj>
          </a:graphicData>
        </a:graphic>
      </p:graphicFrame>
      <p:sp>
        <p:nvSpPr>
          <p:cNvPr id="134041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0421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40422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Out of Order Processor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395175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9400" name="Object 8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="" xmlns:p14="http://schemas.microsoft.com/office/powerpoint/2010/main" val="2612096057"/>
              </p:ext>
            </p:extLst>
          </p:nvPr>
        </p:nvGraphicFramePr>
        <p:xfrm>
          <a:off x="1447800" y="3048000"/>
          <a:ext cx="7086600" cy="3336925"/>
        </p:xfrm>
        <a:graphic>
          <a:graphicData uri="http://schemas.openxmlformats.org/presentationml/2006/ole">
            <p:oleObj spid="_x0000_s234512" name="VISIO" r:id="rId5" imgW="4690872" imgH="2203704" progId="">
              <p:embed/>
            </p:oleObj>
          </a:graphicData>
        </a:graphic>
      </p:graphicFrame>
      <p:sp>
        <p:nvSpPr>
          <p:cNvPr id="1339403" name="Rectangle 11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1219200"/>
            <a:ext cx="6705600" cy="4953000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sz="2000" dirty="0" err="1">
                <a:latin typeface="Courier New" pitchFamily="49" charset="0"/>
              </a:rPr>
              <a:t>lw</a:t>
            </a:r>
            <a:r>
              <a:rPr lang="en-US" sz="2000" dirty="0">
                <a:latin typeface="Courier New" pitchFamily="49" charset="0"/>
              </a:rPr>
              <a:t>  $t0, 40($s0)</a:t>
            </a:r>
            <a:r>
              <a:rPr lang="en-US" sz="2000" dirty="0"/>
              <a:t>		</a:t>
            </a:r>
            <a:endParaRPr lang="en-US" sz="2000" b="1" dirty="0"/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add $t1, $t0, $s1</a:t>
            </a:r>
            <a:r>
              <a:rPr lang="en-US" sz="2000" dirty="0"/>
              <a:t>		</a:t>
            </a:r>
            <a:endParaRPr lang="en-US" sz="2000" b="1" dirty="0"/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sub $t0, $s2, $s3</a:t>
            </a:r>
            <a:r>
              <a:rPr lang="en-US" sz="2000" dirty="0"/>
              <a:t>		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b="1" dirty="0">
                <a:solidFill>
                  <a:schemeClr val="accent1"/>
                </a:solidFill>
              </a:rPr>
              <a:t>Ideal IPC: 	2</a:t>
            </a:r>
            <a:endParaRPr lang="en-US" sz="2000" dirty="0">
              <a:solidFill>
                <a:schemeClr val="accent1"/>
              </a:solidFill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and $t2, $s4, $t0</a:t>
            </a:r>
            <a:r>
              <a:rPr lang="en-US" sz="2000" dirty="0"/>
              <a:t>		 </a:t>
            </a:r>
            <a:r>
              <a:rPr lang="en-US" sz="2000" b="1" dirty="0">
                <a:solidFill>
                  <a:schemeClr val="accent1"/>
                </a:solidFill>
              </a:rPr>
              <a:t>Actual IPC:	6/3 = 2</a:t>
            </a:r>
            <a:endParaRPr lang="en-US" sz="2000" dirty="0">
              <a:solidFill>
                <a:schemeClr val="accent1"/>
              </a:solidFill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or  $t3, $s5, $s6</a:t>
            </a:r>
          </a:p>
          <a:p>
            <a:pPr>
              <a:buFontTx/>
              <a:buNone/>
            </a:pPr>
            <a:r>
              <a:rPr lang="en-US" sz="2000" dirty="0" err="1">
                <a:latin typeface="Courier New" pitchFamily="49" charset="0"/>
              </a:rPr>
              <a:t>sw</a:t>
            </a:r>
            <a:r>
              <a:rPr lang="en-US" sz="2000" dirty="0">
                <a:latin typeface="Courier New" pitchFamily="49" charset="0"/>
              </a:rPr>
              <a:t>  $s7, 80($t3)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Register Renaming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671217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491" name="Rectangle 3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1219200"/>
            <a:ext cx="8001000" cy="4953000"/>
          </a:xfrm>
        </p:spPr>
        <p:txBody>
          <a:bodyPr>
            <a:noAutofit/>
          </a:bodyPr>
          <a:lstStyle/>
          <a:p>
            <a:r>
              <a:rPr lang="en-US" dirty="0"/>
              <a:t>Single Instruction Multiple Data (SIMD)</a:t>
            </a:r>
          </a:p>
          <a:p>
            <a:pPr lvl="1"/>
            <a:r>
              <a:rPr lang="en-US" sz="2400" dirty="0"/>
              <a:t>Single instruction acts on multiple pieces of data at once</a:t>
            </a:r>
          </a:p>
          <a:p>
            <a:pPr lvl="1"/>
            <a:r>
              <a:rPr lang="en-US" sz="2400" dirty="0"/>
              <a:t>Common application: graphics</a:t>
            </a:r>
          </a:p>
          <a:p>
            <a:pPr lvl="1"/>
            <a:r>
              <a:rPr lang="en-US" sz="2400" dirty="0"/>
              <a:t>Perform short arithmetic operations (also called </a:t>
            </a:r>
            <a:r>
              <a:rPr lang="en-US" sz="2400" i="1" dirty="0"/>
              <a:t>packed arithmetic</a:t>
            </a:r>
            <a:r>
              <a:rPr lang="en-US" sz="2400" dirty="0"/>
              <a:t>)</a:t>
            </a:r>
          </a:p>
          <a:p>
            <a:r>
              <a:rPr lang="en-US" dirty="0"/>
              <a:t>For example, add four 8-bit </a:t>
            </a:r>
            <a:r>
              <a:rPr lang="en-US" dirty="0" smtClean="0"/>
              <a:t>elements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1343492" name="Object 4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="" xmlns:p14="http://schemas.microsoft.com/office/powerpoint/2010/main" val="3897161956"/>
              </p:ext>
            </p:extLst>
          </p:nvPr>
        </p:nvGraphicFramePr>
        <p:xfrm>
          <a:off x="2362200" y="4191000"/>
          <a:ext cx="4495800" cy="2047875"/>
        </p:xfrm>
        <a:graphic>
          <a:graphicData uri="http://schemas.openxmlformats.org/presentationml/2006/ole">
            <p:oleObj spid="_x0000_s235536" name="VISIO" r:id="rId5" imgW="2659380" imgH="1264920" progId="">
              <p:embed/>
            </p:oleObj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SIMD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184164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06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8229600" cy="4525963"/>
          </a:xfrm>
        </p:spPr>
        <p:txBody>
          <a:bodyPr/>
          <a:lstStyle/>
          <a:p>
            <a:r>
              <a:rPr lang="en-US" b="1" dirty="0"/>
              <a:t>Multithreading</a:t>
            </a:r>
          </a:p>
          <a:p>
            <a:pPr lvl="1"/>
            <a:r>
              <a:rPr lang="en-US" dirty="0" err="1"/>
              <a:t>Wordprocessor</a:t>
            </a:r>
            <a:r>
              <a:rPr lang="en-US" dirty="0"/>
              <a:t>: thread for typing, spell checking, </a:t>
            </a:r>
            <a:r>
              <a:rPr lang="en-US" dirty="0" smtClean="0"/>
              <a:t>printing</a:t>
            </a:r>
            <a:endParaRPr lang="en-US" dirty="0"/>
          </a:p>
          <a:p>
            <a:r>
              <a:rPr lang="en-US" b="1" dirty="0"/>
              <a:t>Multiprocessors</a:t>
            </a:r>
          </a:p>
          <a:p>
            <a:pPr lvl="1"/>
            <a:r>
              <a:rPr lang="en-US" dirty="0"/>
              <a:t>Multiple processors (cores) on a single chip</a:t>
            </a:r>
          </a:p>
          <a:p>
            <a:endParaRPr lang="en-US" dirty="0"/>
          </a:p>
        </p:txBody>
      </p:sp>
      <p:sp>
        <p:nvSpPr>
          <p:cNvPr id="133120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3120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120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>
                <a:solidFill>
                  <a:schemeClr val="bg1"/>
                </a:solidFill>
                <a:latin typeface="+mj-lt"/>
              </a:rPr>
              <a:t>Advanced Architecture Techniques</a:t>
            </a:r>
            <a:endParaRPr lang="en-US" sz="4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8874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542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143000"/>
            <a:ext cx="8077200" cy="495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Process: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program running on a computer</a:t>
            </a:r>
          </a:p>
          <a:p>
            <a:pPr lvl="1"/>
            <a:r>
              <a:rPr lang="en-US" dirty="0"/>
              <a:t>Multiple processes can run at once: e.g., surfing Web, playing music, writing a paper</a:t>
            </a:r>
          </a:p>
          <a:p>
            <a:r>
              <a:rPr lang="en-US" b="1" dirty="0">
                <a:solidFill>
                  <a:schemeClr val="accent1"/>
                </a:solidFill>
              </a:rPr>
              <a:t>Thread:</a:t>
            </a:r>
            <a:r>
              <a:rPr lang="en-US" dirty="0"/>
              <a:t> part of a program</a:t>
            </a:r>
          </a:p>
          <a:p>
            <a:pPr lvl="1"/>
            <a:r>
              <a:rPr lang="en-US" dirty="0"/>
              <a:t>Each process has multiple threads: e.g., a word processor may have threads for typing, spell checking, </a:t>
            </a:r>
            <a:r>
              <a:rPr lang="en-US" dirty="0" smtClean="0"/>
              <a:t>printing</a:t>
            </a:r>
            <a:endParaRPr lang="en-US" dirty="0"/>
          </a:p>
        </p:txBody>
      </p:sp>
      <p:sp>
        <p:nvSpPr>
          <p:cNvPr id="1345541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T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hreading: Definitions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84296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483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6962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STEP 2: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Read source operands from </a:t>
            </a:r>
            <a:r>
              <a:rPr lang="en-US" dirty="0" smtClean="0"/>
              <a:t>RF</a:t>
            </a:r>
          </a:p>
          <a:p>
            <a:pPr marL="0" indent="0">
              <a:buNone/>
            </a:pPr>
            <a:r>
              <a:rPr lang="en-US" dirty="0" smtClean="0"/>
              <a:t>	     RF[</a:t>
            </a:r>
            <a:r>
              <a:rPr lang="en-US" dirty="0" err="1" smtClean="0"/>
              <a:t>rs</a:t>
            </a:r>
            <a:r>
              <a:rPr lang="en-US" dirty="0" smtClean="0"/>
              <a:t>]   or  RF[</a:t>
            </a:r>
            <a:r>
              <a:rPr lang="en-US" dirty="0" err="1" smtClean="0"/>
              <a:t>Instr</a:t>
            </a:r>
            <a:r>
              <a:rPr lang="en-US" dirty="0" smtClean="0"/>
              <a:t>(25:21)]</a:t>
            </a:r>
            <a:endParaRPr lang="en-US" dirty="0"/>
          </a:p>
        </p:txBody>
      </p:sp>
      <p:graphicFrame>
        <p:nvGraphicFramePr>
          <p:cNvPr id="1172485" name="Object 5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="" xmlns:p14="http://schemas.microsoft.com/office/powerpoint/2010/main" val="2236799995"/>
              </p:ext>
            </p:extLst>
          </p:nvPr>
        </p:nvGraphicFramePr>
        <p:xfrm>
          <a:off x="914400" y="2655888"/>
          <a:ext cx="8153400" cy="1773609"/>
        </p:xfrm>
        <a:graphic>
          <a:graphicData uri="http://schemas.openxmlformats.org/presentationml/2006/ole">
            <p:oleObj spid="_x0000_s157712" name="VISIO" r:id="rId5" imgW="4349496" imgH="941832" progId="">
              <p:embed/>
            </p:oleObj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43000" y="68759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36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6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 Register Read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064178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542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143000"/>
            <a:ext cx="8077200" cy="4953000"/>
          </a:xfrm>
        </p:spPr>
        <p:txBody>
          <a:bodyPr>
            <a:noAutofit/>
          </a:bodyPr>
          <a:lstStyle/>
          <a:p>
            <a:r>
              <a:rPr lang="en-US" dirty="0" smtClean="0"/>
              <a:t>One </a:t>
            </a:r>
            <a:r>
              <a:rPr lang="en-US" dirty="0"/>
              <a:t>thread runs at </a:t>
            </a:r>
            <a:r>
              <a:rPr lang="en-US" dirty="0" smtClean="0"/>
              <a:t>once</a:t>
            </a:r>
          </a:p>
          <a:p>
            <a:r>
              <a:rPr lang="en-US" dirty="0"/>
              <a:t>When one thread stalls (for example, waiting for memory):</a:t>
            </a:r>
          </a:p>
          <a:p>
            <a:pPr lvl="1"/>
            <a:r>
              <a:rPr lang="en-US" sz="2600" dirty="0" smtClean="0"/>
              <a:t>Architectural </a:t>
            </a:r>
            <a:r>
              <a:rPr lang="en-US" sz="2600" dirty="0"/>
              <a:t>state of that thread </a:t>
            </a:r>
            <a:r>
              <a:rPr lang="en-US" sz="2600" dirty="0" smtClean="0"/>
              <a:t>stored</a:t>
            </a:r>
            <a:endParaRPr lang="en-US" sz="2600" dirty="0"/>
          </a:p>
          <a:p>
            <a:pPr lvl="1"/>
            <a:r>
              <a:rPr lang="en-US" sz="2600" dirty="0"/>
              <a:t>Architectural state of waiting thread </a:t>
            </a:r>
            <a:r>
              <a:rPr lang="en-US" sz="2600" dirty="0" smtClean="0"/>
              <a:t>loaded </a:t>
            </a:r>
            <a:r>
              <a:rPr lang="en-US" sz="2600" dirty="0"/>
              <a:t>into processor </a:t>
            </a:r>
            <a:r>
              <a:rPr lang="en-US" sz="2600" dirty="0" smtClean="0"/>
              <a:t>and </a:t>
            </a:r>
            <a:r>
              <a:rPr lang="en-US" sz="2600" dirty="0"/>
              <a:t>it runs</a:t>
            </a:r>
          </a:p>
          <a:p>
            <a:pPr lvl="1"/>
            <a:r>
              <a:rPr lang="en-US" sz="2600" dirty="0"/>
              <a:t>Called </a:t>
            </a:r>
            <a:r>
              <a:rPr lang="en-US" sz="2600" b="1" dirty="0">
                <a:solidFill>
                  <a:schemeClr val="accent1"/>
                </a:solidFill>
              </a:rPr>
              <a:t>context switching</a:t>
            </a:r>
          </a:p>
          <a:p>
            <a:r>
              <a:rPr lang="en-US" dirty="0" smtClean="0"/>
              <a:t>Appears </a:t>
            </a:r>
            <a:r>
              <a:rPr lang="en-US" dirty="0"/>
              <a:t>to user like all threads running simultaneously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345541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 smtClean="0">
                <a:solidFill>
                  <a:schemeClr val="bg1"/>
                </a:solidFill>
                <a:latin typeface="+mj-lt"/>
              </a:rPr>
              <a:t>Threads in Conventional Processor</a:t>
            </a:r>
            <a:endParaRPr lang="en-US" sz="43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5042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588" name="Rectangle 4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8229600" cy="4525963"/>
          </a:xfrm>
        </p:spPr>
        <p:txBody>
          <a:bodyPr>
            <a:noAutofit/>
          </a:bodyPr>
          <a:lstStyle/>
          <a:p>
            <a:r>
              <a:rPr lang="en-US" dirty="0"/>
              <a:t>Multiple copies of architectural state</a:t>
            </a:r>
          </a:p>
          <a:p>
            <a:r>
              <a:rPr lang="en-US" dirty="0"/>
              <a:t>Multiple threads </a:t>
            </a:r>
            <a:r>
              <a:rPr lang="en-US" b="1" dirty="0">
                <a:solidFill>
                  <a:schemeClr val="accent1"/>
                </a:solidFill>
              </a:rPr>
              <a:t>active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at once:</a:t>
            </a:r>
          </a:p>
          <a:p>
            <a:pPr lvl="1"/>
            <a:r>
              <a:rPr lang="en-US" sz="2600" dirty="0"/>
              <a:t>When one thread stalls, another runs </a:t>
            </a:r>
            <a:r>
              <a:rPr lang="en-US" sz="2600" dirty="0" smtClean="0"/>
              <a:t>immediately</a:t>
            </a:r>
            <a:endParaRPr lang="en-US" sz="2600" dirty="0"/>
          </a:p>
          <a:p>
            <a:pPr lvl="1"/>
            <a:r>
              <a:rPr lang="en-US" sz="2600" dirty="0"/>
              <a:t>If one thread can’t keep all execution units busy, another thread can use them</a:t>
            </a:r>
          </a:p>
          <a:p>
            <a:r>
              <a:rPr lang="en-US" dirty="0"/>
              <a:t>Does not increase instruction-level parallelism (ILP) of single thread, but </a:t>
            </a:r>
            <a:r>
              <a:rPr lang="en-US" dirty="0" smtClean="0"/>
              <a:t>increases </a:t>
            </a:r>
            <a:r>
              <a:rPr lang="en-US" dirty="0"/>
              <a:t>throughput </a:t>
            </a:r>
            <a:endParaRPr lang="en-US" dirty="0" smtClean="0"/>
          </a:p>
          <a:p>
            <a:endParaRPr lang="en-US" sz="1000" dirty="0"/>
          </a:p>
          <a:p>
            <a:pPr marL="0" indent="0"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	Intel calls this “</a:t>
            </a:r>
            <a:r>
              <a:rPr lang="en-US" b="1" dirty="0" err="1" smtClean="0">
                <a:solidFill>
                  <a:schemeClr val="accent1"/>
                </a:solidFill>
              </a:rPr>
              <a:t>hyperthreading</a:t>
            </a:r>
            <a:r>
              <a:rPr lang="en-US" b="1" dirty="0" smtClean="0">
                <a:solidFill>
                  <a:schemeClr val="accent1"/>
                </a:solidFill>
              </a:rPr>
              <a:t>”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Multithreading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53041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564" name="Rectangle 4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95400"/>
            <a:ext cx="8229600" cy="4525963"/>
          </a:xfrm>
        </p:spPr>
        <p:txBody>
          <a:bodyPr>
            <a:noAutofit/>
          </a:bodyPr>
          <a:lstStyle/>
          <a:p>
            <a:r>
              <a:rPr lang="en-US" dirty="0"/>
              <a:t>Multiple processors (cores) with a method of communication between them</a:t>
            </a:r>
          </a:p>
          <a:p>
            <a:r>
              <a:rPr lang="en-US" dirty="0" smtClean="0"/>
              <a:t>Types:</a:t>
            </a:r>
            <a:endParaRPr lang="en-US" dirty="0"/>
          </a:p>
          <a:p>
            <a:pPr lvl="1"/>
            <a:r>
              <a:rPr lang="en-US" sz="2600" b="1" dirty="0" smtClean="0">
                <a:solidFill>
                  <a:schemeClr val="accent1"/>
                </a:solidFill>
              </a:rPr>
              <a:t>Homogeneous</a:t>
            </a:r>
            <a:r>
              <a:rPr lang="en-US" sz="2600" dirty="0" smtClean="0">
                <a:solidFill>
                  <a:schemeClr val="accent1"/>
                </a:solidFill>
              </a:rPr>
              <a:t>:</a:t>
            </a:r>
            <a:r>
              <a:rPr lang="en-US" sz="2600" dirty="0" smtClean="0"/>
              <a:t> </a:t>
            </a:r>
            <a:r>
              <a:rPr lang="en-US" sz="2600" dirty="0"/>
              <a:t>multiple cores with </a:t>
            </a:r>
            <a:r>
              <a:rPr lang="en-US" sz="2600" dirty="0" smtClean="0"/>
              <a:t>shared </a:t>
            </a:r>
            <a:r>
              <a:rPr lang="en-US" sz="2600" dirty="0"/>
              <a:t>memory</a:t>
            </a:r>
          </a:p>
          <a:p>
            <a:pPr lvl="1"/>
            <a:r>
              <a:rPr lang="en-US" sz="2600" b="1" dirty="0" smtClean="0">
                <a:solidFill>
                  <a:schemeClr val="accent1"/>
                </a:solidFill>
              </a:rPr>
              <a:t>Heterogeneous:</a:t>
            </a:r>
            <a:r>
              <a:rPr lang="en-US" sz="2600" dirty="0" smtClean="0">
                <a:solidFill>
                  <a:schemeClr val="accent1"/>
                </a:solidFill>
              </a:rPr>
              <a:t> </a:t>
            </a:r>
            <a:r>
              <a:rPr lang="en-US" sz="2600" dirty="0"/>
              <a:t>separate cores for different tasks (for example, DSP and CPU in cell phone)</a:t>
            </a:r>
          </a:p>
          <a:p>
            <a:pPr lvl="1"/>
            <a:r>
              <a:rPr lang="en-US" sz="2600" b="1" dirty="0">
                <a:solidFill>
                  <a:schemeClr val="accent1"/>
                </a:solidFill>
              </a:rPr>
              <a:t>Clusters:</a:t>
            </a:r>
            <a:r>
              <a:rPr lang="en-US" sz="2600" dirty="0"/>
              <a:t> each core </a:t>
            </a:r>
            <a:r>
              <a:rPr lang="en-US" sz="2600" dirty="0" smtClean="0"/>
              <a:t>has </a:t>
            </a:r>
            <a:r>
              <a:rPr lang="en-US" sz="2600" dirty="0"/>
              <a:t>own memory system</a:t>
            </a:r>
          </a:p>
          <a:p>
            <a:pPr lvl="1"/>
            <a:endParaRPr lang="en-US" sz="3200" dirty="0"/>
          </a:p>
          <a:p>
            <a:endParaRPr lang="en-US" dirty="0"/>
          </a:p>
        </p:txBody>
      </p:sp>
      <p:sp>
        <p:nvSpPr>
          <p:cNvPr id="134656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Multiprocessors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012399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507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6962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STEP 3: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Sign-extend the </a:t>
            </a:r>
            <a:r>
              <a:rPr lang="en-US" dirty="0" smtClean="0"/>
              <a:t>immediate</a:t>
            </a:r>
          </a:p>
          <a:p>
            <a:pPr marL="0" indent="0">
              <a:buNone/>
            </a:pPr>
            <a:r>
              <a:rPr lang="en-US" dirty="0" smtClean="0"/>
              <a:t>                  </a:t>
            </a:r>
            <a:r>
              <a:rPr lang="en-US" dirty="0" err="1" smtClean="0"/>
              <a:t>SignExt</a:t>
            </a:r>
            <a:r>
              <a:rPr lang="en-US" dirty="0" smtClean="0"/>
              <a:t>(</a:t>
            </a:r>
            <a:r>
              <a:rPr lang="en-US" dirty="0" err="1" smtClean="0"/>
              <a:t>immed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1173509" name="Object 5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="" xmlns:p14="http://schemas.microsoft.com/office/powerpoint/2010/main" val="671773362"/>
              </p:ext>
            </p:extLst>
          </p:nvPr>
        </p:nvGraphicFramePr>
        <p:xfrm>
          <a:off x="838200" y="2641600"/>
          <a:ext cx="8001000" cy="2921000"/>
        </p:xfrm>
        <a:graphic>
          <a:graphicData uri="http://schemas.openxmlformats.org/presentationml/2006/ole">
            <p:oleObj spid="_x0000_s158736" name="VISIO" r:id="rId5" imgW="4349496" imgH="1583436" progId="">
              <p:embed/>
            </p:oleObj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68759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36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6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 Immediate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95970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531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6962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STEP 4:</a:t>
            </a:r>
            <a:r>
              <a:rPr lang="en-US" dirty="0"/>
              <a:t> Compute the memory </a:t>
            </a:r>
            <a:r>
              <a:rPr lang="en-US" dirty="0" smtClean="0"/>
              <a:t>address</a:t>
            </a:r>
          </a:p>
          <a:p>
            <a:pPr marL="0" indent="0">
              <a:buNone/>
            </a:pPr>
            <a:r>
              <a:rPr lang="en-US" dirty="0" smtClean="0"/>
              <a:t>	    </a:t>
            </a:r>
            <a:r>
              <a:rPr lang="en-US" dirty="0" err="1" smtClean="0"/>
              <a:t>addr</a:t>
            </a:r>
            <a:r>
              <a:rPr lang="en-US" dirty="0" smtClean="0"/>
              <a:t> </a:t>
            </a:r>
            <a:r>
              <a:rPr lang="en-US" dirty="0" smtClean="0"/>
              <a:t>=</a:t>
            </a:r>
            <a:r>
              <a:rPr lang="en-US" dirty="0" smtClean="0"/>
              <a:t> </a:t>
            </a:r>
            <a:r>
              <a:rPr lang="en-US" dirty="0" smtClean="0"/>
              <a:t>RF[</a:t>
            </a:r>
            <a:r>
              <a:rPr lang="en-US" dirty="0" err="1" smtClean="0"/>
              <a:t>rs</a:t>
            </a:r>
            <a:r>
              <a:rPr lang="en-US" dirty="0" smtClean="0"/>
              <a:t>] + </a:t>
            </a:r>
            <a:r>
              <a:rPr lang="en-US" dirty="0" err="1" smtClean="0"/>
              <a:t>SignExt</a:t>
            </a:r>
            <a:r>
              <a:rPr lang="en-US" dirty="0" smtClean="0"/>
              <a:t>(</a:t>
            </a:r>
            <a:r>
              <a:rPr lang="en-US" dirty="0" err="1" smtClean="0"/>
              <a:t>immed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1174533" name="Object 5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="" xmlns:p14="http://schemas.microsoft.com/office/powerpoint/2010/main" val="3646735193"/>
              </p:ext>
            </p:extLst>
          </p:nvPr>
        </p:nvGraphicFramePr>
        <p:xfrm>
          <a:off x="838200" y="2286000"/>
          <a:ext cx="8077200" cy="3290887"/>
        </p:xfrm>
        <a:graphic>
          <a:graphicData uri="http://schemas.openxmlformats.org/presentationml/2006/ole">
            <p:oleObj spid="_x0000_s159760" name="VISIO" r:id="rId5" imgW="4349496" imgH="1767840" progId="">
              <p:embed/>
            </p:oleObj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68759"/>
            <a:ext cx="79248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43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3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3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4300" dirty="0" smtClean="0">
                <a:solidFill>
                  <a:schemeClr val="bg1"/>
                </a:solidFill>
                <a:latin typeface="+mj-lt"/>
              </a:rPr>
              <a:t> address</a:t>
            </a:r>
            <a:endParaRPr lang="en-US" sz="43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05876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555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696200" cy="495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STEP 5: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Read data from memory and write it back to register </a:t>
            </a:r>
            <a:r>
              <a:rPr lang="en-US" dirty="0" smtClean="0"/>
              <a:t>file:   RF[</a:t>
            </a:r>
            <a:r>
              <a:rPr lang="en-US" dirty="0" err="1" smtClean="0"/>
              <a:t>rt</a:t>
            </a:r>
            <a:r>
              <a:rPr lang="en-US" dirty="0" smtClean="0"/>
              <a:t>] </a:t>
            </a:r>
            <a:r>
              <a:rPr lang="en-US" dirty="0" smtClean="0">
                <a:sym typeface="Wingdings" pitchFamily="2" charset="2"/>
              </a:rPr>
              <a:t> DM[</a:t>
            </a:r>
            <a:r>
              <a:rPr lang="en-US" dirty="0" err="1" smtClean="0">
                <a:sym typeface="Wingdings" pitchFamily="2" charset="2"/>
              </a:rPr>
              <a:t>addr</a:t>
            </a:r>
            <a:r>
              <a:rPr lang="en-US" dirty="0" smtClean="0">
                <a:sym typeface="Wingdings" pitchFamily="2" charset="2"/>
              </a:rPr>
              <a:t>]</a:t>
            </a:r>
            <a:endParaRPr lang="en-US" dirty="0"/>
          </a:p>
        </p:txBody>
      </p:sp>
      <p:graphicFrame>
        <p:nvGraphicFramePr>
          <p:cNvPr id="1175557" name="Object 5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="" xmlns:p14="http://schemas.microsoft.com/office/powerpoint/2010/main" val="3875469936"/>
              </p:ext>
            </p:extLst>
          </p:nvPr>
        </p:nvGraphicFramePr>
        <p:xfrm>
          <a:off x="990600" y="2309813"/>
          <a:ext cx="7848600" cy="3405187"/>
        </p:xfrm>
        <a:graphic>
          <a:graphicData uri="http://schemas.openxmlformats.org/presentationml/2006/ole">
            <p:oleObj spid="_x0000_s160783" name="VISIO" r:id="rId5" imgW="4847844" imgH="2098548" progId="">
              <p:embed/>
            </p:oleObj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68759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36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6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 Memory Read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50767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579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848600" cy="4953000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b="1" dirty="0">
                <a:solidFill>
                  <a:schemeClr val="accent1"/>
                </a:solidFill>
              </a:rPr>
              <a:t>STEP 6:</a:t>
            </a:r>
            <a:r>
              <a:rPr lang="en-US" dirty="0"/>
              <a:t> Determine </a:t>
            </a:r>
            <a:r>
              <a:rPr lang="en-US" dirty="0" smtClean="0"/>
              <a:t>address </a:t>
            </a:r>
            <a:r>
              <a:rPr lang="en-US" dirty="0"/>
              <a:t>of </a:t>
            </a:r>
            <a:r>
              <a:rPr lang="en-US" dirty="0" smtClean="0"/>
              <a:t>next instruction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 smtClean="0"/>
              <a:t>               PC </a:t>
            </a:r>
            <a:r>
              <a:rPr lang="en-US" dirty="0" smtClean="0">
                <a:sym typeface="Wingdings" pitchFamily="2" charset="2"/>
              </a:rPr>
              <a:t> PC + 4</a:t>
            </a:r>
            <a:endParaRPr lang="en-US" dirty="0"/>
          </a:p>
        </p:txBody>
      </p:sp>
      <p:graphicFrame>
        <p:nvGraphicFramePr>
          <p:cNvPr id="1176581" name="Object 5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="" xmlns:p14="http://schemas.microsoft.com/office/powerpoint/2010/main" val="1338705024"/>
              </p:ext>
            </p:extLst>
          </p:nvPr>
        </p:nvGraphicFramePr>
        <p:xfrm>
          <a:off x="1066800" y="2076450"/>
          <a:ext cx="7848600" cy="3333750"/>
        </p:xfrm>
        <a:graphic>
          <a:graphicData uri="http://schemas.openxmlformats.org/presentationml/2006/ole">
            <p:oleObj spid="_x0000_s161807" name="VISIO" r:id="rId5" imgW="5049012" imgH="2139696" progId="">
              <p:embed/>
            </p:oleObj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68759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36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6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 PC Increment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48624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579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143000"/>
            <a:ext cx="7848600" cy="4953000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dirty="0" smtClean="0"/>
              <a:t>	IM[PC]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 smtClean="0"/>
              <a:t>	RF[</a:t>
            </a:r>
            <a:r>
              <a:rPr lang="en-US" dirty="0" err="1" smtClean="0"/>
              <a:t>rt</a:t>
            </a:r>
            <a:r>
              <a:rPr lang="en-US" dirty="0" smtClean="0"/>
              <a:t>] </a:t>
            </a:r>
            <a:r>
              <a:rPr lang="en-US" dirty="0" smtClean="0">
                <a:sym typeface="Wingdings" pitchFamily="2" charset="2"/>
              </a:rPr>
              <a:t> DM[RF[</a:t>
            </a:r>
            <a:r>
              <a:rPr lang="en-US" dirty="0" err="1" smtClean="0">
                <a:sym typeface="Wingdings" pitchFamily="2" charset="2"/>
              </a:rPr>
              <a:t>rs</a:t>
            </a:r>
            <a:r>
              <a:rPr lang="en-US" dirty="0" smtClean="0">
                <a:sym typeface="Wingdings" pitchFamily="2" charset="2"/>
              </a:rPr>
              <a:t>] + </a:t>
            </a:r>
            <a:r>
              <a:rPr lang="en-US" dirty="0" err="1" smtClean="0">
                <a:sym typeface="Wingdings" pitchFamily="2" charset="2"/>
              </a:rPr>
              <a:t>SignExt</a:t>
            </a:r>
            <a:r>
              <a:rPr lang="en-US" dirty="0" smtClean="0">
                <a:sym typeface="Wingdings" pitchFamily="2" charset="2"/>
              </a:rPr>
              <a:t>(</a:t>
            </a:r>
            <a:r>
              <a:rPr lang="en-US" dirty="0" err="1" smtClean="0">
                <a:sym typeface="Wingdings" pitchFamily="2" charset="2"/>
              </a:rPr>
              <a:t>immed</a:t>
            </a:r>
            <a:r>
              <a:rPr lang="en-US" dirty="0" smtClean="0">
                <a:sym typeface="Wingdings" pitchFamily="2" charset="2"/>
              </a:rPr>
              <a:t>)]</a:t>
            </a:r>
            <a:endParaRPr lang="en-US" dirty="0" smtClean="0"/>
          </a:p>
          <a:p>
            <a:pPr marL="0" indent="0">
              <a:spcBef>
                <a:spcPts val="600"/>
              </a:spcBef>
              <a:buNone/>
            </a:pPr>
            <a:r>
              <a:rPr lang="en-US" dirty="0" smtClean="0"/>
              <a:t>	PC </a:t>
            </a:r>
            <a:r>
              <a:rPr lang="en-US" dirty="0" smtClean="0">
                <a:sym typeface="Wingdings" pitchFamily="2" charset="2"/>
              </a:rPr>
              <a:t> PC + 4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+mj-lt"/>
              </a:rPr>
              <a:t>Full RTL Expression for </a:t>
            </a:r>
            <a:r>
              <a:rPr lang="en-US" sz="36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48624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03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8077200" cy="4953000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dirty="0"/>
              <a:t>Write data in </a:t>
            </a:r>
            <a:r>
              <a:rPr lang="en-US" dirty="0" err="1">
                <a:latin typeface="Courier New" pitchFamily="49" charset="0"/>
              </a:rPr>
              <a:t>rt</a:t>
            </a:r>
            <a:r>
              <a:rPr lang="en-US" dirty="0"/>
              <a:t> to </a:t>
            </a:r>
            <a:r>
              <a:rPr lang="en-US" dirty="0" smtClean="0"/>
              <a:t>memory: DM[</a:t>
            </a:r>
            <a:r>
              <a:rPr lang="en-US" dirty="0" err="1" smtClean="0"/>
              <a:t>addr</a:t>
            </a:r>
            <a:r>
              <a:rPr lang="en-US" dirty="0" smtClean="0"/>
              <a:t>]</a:t>
            </a:r>
            <a:r>
              <a:rPr lang="en-US" dirty="0" smtClean="0">
                <a:sym typeface="Wingdings" pitchFamily="2" charset="2"/>
              </a:rPr>
              <a:t>RF[</a:t>
            </a:r>
            <a:r>
              <a:rPr lang="en-US" dirty="0" err="1" smtClean="0">
                <a:sym typeface="Wingdings" pitchFamily="2" charset="2"/>
              </a:rPr>
              <a:t>rt</a:t>
            </a:r>
            <a:r>
              <a:rPr lang="en-US" dirty="0" smtClean="0">
                <a:sym typeface="Wingdings" pitchFamily="2" charset="2"/>
              </a:rPr>
              <a:t>]</a:t>
            </a:r>
            <a:endParaRPr lang="en-US" dirty="0"/>
          </a:p>
        </p:txBody>
      </p:sp>
      <p:graphicFrame>
        <p:nvGraphicFramePr>
          <p:cNvPr id="1177605" name="Object 5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="" xmlns:p14="http://schemas.microsoft.com/office/powerpoint/2010/main" val="154587300"/>
              </p:ext>
            </p:extLst>
          </p:nvPr>
        </p:nvGraphicFramePr>
        <p:xfrm>
          <a:off x="990600" y="2163763"/>
          <a:ext cx="8001000" cy="3398837"/>
        </p:xfrm>
        <a:graphic>
          <a:graphicData uri="http://schemas.openxmlformats.org/presentationml/2006/ole">
            <p:oleObj spid="_x0000_s162831" name="VISIO" r:id="rId5" imgW="5049012" imgH="2139696" progId="">
              <p:embed/>
            </p:oleObj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68759"/>
            <a:ext cx="79248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43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3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3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sw</a:t>
            </a:r>
            <a:endParaRPr lang="en-US" sz="43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02512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627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6962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Read from </a:t>
            </a:r>
            <a:r>
              <a:rPr lang="en-US" sz="2400" dirty="0" err="1">
                <a:latin typeface="Courier New" pitchFamily="49" charset="0"/>
              </a:rPr>
              <a:t>rs</a:t>
            </a:r>
            <a:r>
              <a:rPr lang="en-US" sz="2400" dirty="0"/>
              <a:t> and </a:t>
            </a:r>
            <a:r>
              <a:rPr lang="en-US" sz="2400" dirty="0" err="1" smtClean="0">
                <a:latin typeface="Courier New" pitchFamily="49" charset="0"/>
              </a:rPr>
              <a:t>rt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400" dirty="0"/>
              <a:t>Write </a:t>
            </a:r>
            <a:r>
              <a:rPr lang="en-US" sz="2400" i="1" dirty="0" err="1"/>
              <a:t>ALUResult</a:t>
            </a:r>
            <a:r>
              <a:rPr lang="en-US" sz="2400" dirty="0"/>
              <a:t> to register file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Write to </a:t>
            </a:r>
            <a:r>
              <a:rPr lang="en-US" sz="2400" dirty="0">
                <a:latin typeface="Courier New" pitchFamily="49" charset="0"/>
              </a:rPr>
              <a:t>rd</a:t>
            </a:r>
            <a:r>
              <a:rPr lang="en-US" sz="2400" dirty="0"/>
              <a:t> (instead of </a:t>
            </a:r>
            <a:r>
              <a:rPr lang="en-US" sz="2400" dirty="0" err="1">
                <a:latin typeface="Courier New" pitchFamily="49" charset="0"/>
              </a:rPr>
              <a:t>rt</a:t>
            </a:r>
            <a:r>
              <a:rPr lang="en-US" sz="2400" dirty="0" smtClean="0"/>
              <a:t>)       RF[rd] </a:t>
            </a:r>
            <a:r>
              <a:rPr lang="en-US" sz="2400" dirty="0" smtClean="0">
                <a:sym typeface="Wingdings" pitchFamily="2" charset="2"/>
              </a:rPr>
              <a:t> 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RF[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rs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] op RF[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rt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]</a:t>
            </a:r>
            <a:endParaRPr lang="en-US" sz="2400" dirty="0"/>
          </a:p>
        </p:txBody>
      </p:sp>
      <p:graphicFrame>
        <p:nvGraphicFramePr>
          <p:cNvPr id="1178629" name="Object 5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="" xmlns:p14="http://schemas.microsoft.com/office/powerpoint/2010/main" val="1522034808"/>
              </p:ext>
            </p:extLst>
          </p:nvPr>
        </p:nvGraphicFramePr>
        <p:xfrm>
          <a:off x="990600" y="2549525"/>
          <a:ext cx="8077200" cy="3394075"/>
        </p:xfrm>
        <a:graphic>
          <a:graphicData uri="http://schemas.openxmlformats.org/presentationml/2006/ole">
            <p:oleObj spid="_x0000_s163856" name="VISIO" r:id="rId5" imgW="5106924" imgH="2139696" progId="">
              <p:embed/>
            </p:oleObj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: R-Type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3676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651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6962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Determine whether values in </a:t>
            </a:r>
            <a:r>
              <a:rPr lang="en-US" sz="2400" dirty="0" err="1">
                <a:latin typeface="Courier New" pitchFamily="49" charset="0"/>
              </a:rPr>
              <a:t>rs</a:t>
            </a:r>
            <a:r>
              <a:rPr lang="en-US" sz="2400" dirty="0"/>
              <a:t> and </a:t>
            </a:r>
            <a:r>
              <a:rPr lang="en-US" sz="2400" dirty="0" err="1">
                <a:latin typeface="Courier New" pitchFamily="49" charset="0"/>
              </a:rPr>
              <a:t>rt</a:t>
            </a:r>
            <a:r>
              <a:rPr lang="en-US" sz="2400" dirty="0"/>
              <a:t> are equal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Calculate branch target address: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/>
              <a:t>        BTA = </a:t>
            </a:r>
            <a:r>
              <a:rPr lang="en-US" sz="2400" dirty="0" smtClean="0"/>
              <a:t>PC + 4 + </a:t>
            </a:r>
            <a:r>
              <a:rPr lang="en-US" sz="2400" dirty="0" err="1" smtClean="0"/>
              <a:t>SignExt</a:t>
            </a:r>
            <a:r>
              <a:rPr lang="en-US" sz="2400" dirty="0" smtClean="0"/>
              <a:t>(</a:t>
            </a:r>
            <a:r>
              <a:rPr lang="en-US" sz="2400" dirty="0" err="1" smtClean="0"/>
              <a:t>immed</a:t>
            </a:r>
            <a:r>
              <a:rPr lang="en-US" sz="2400" dirty="0" smtClean="0"/>
              <a:t>)&lt;&lt; 2     # &lt;&lt;2  =  4x</a:t>
            </a:r>
            <a:endParaRPr lang="en-US" sz="2400" dirty="0"/>
          </a:p>
        </p:txBody>
      </p:sp>
      <p:graphicFrame>
        <p:nvGraphicFramePr>
          <p:cNvPr id="1179653" name="Object 5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="" xmlns:p14="http://schemas.microsoft.com/office/powerpoint/2010/main" val="2783569639"/>
              </p:ext>
            </p:extLst>
          </p:nvPr>
        </p:nvGraphicFramePr>
        <p:xfrm>
          <a:off x="990600" y="2514600"/>
          <a:ext cx="7772400" cy="3448050"/>
        </p:xfrm>
        <a:graphic>
          <a:graphicData uri="http://schemas.openxmlformats.org/presentationml/2006/ole">
            <p:oleObj spid="_x0000_s164880" name="VISIO" r:id="rId5" imgW="5221224" imgH="2310384" progId="">
              <p:embed/>
            </p:oleObj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beq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87094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Chapter 7 :: Topics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914400" y="1371600"/>
            <a:ext cx="6738984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Introduction</a:t>
            </a:r>
            <a:endParaRPr lang="en-US" dirty="0" smtClean="0"/>
          </a:p>
          <a:p>
            <a:r>
              <a:rPr lang="en-US" b="1" dirty="0" smtClean="0"/>
              <a:t>Performance Analysis</a:t>
            </a:r>
          </a:p>
          <a:p>
            <a:r>
              <a:rPr lang="en-US" b="1" dirty="0" smtClean="0"/>
              <a:t>Single-Cycle Processor</a:t>
            </a:r>
          </a:p>
          <a:p>
            <a:r>
              <a:rPr lang="en-US" b="1" dirty="0" smtClean="0"/>
              <a:t>Pipelined Processor</a:t>
            </a:r>
          </a:p>
          <a:p>
            <a:r>
              <a:rPr lang="en-US" b="1" dirty="0" smtClean="0"/>
              <a:t>Exceptions</a:t>
            </a:r>
          </a:p>
          <a:p>
            <a:r>
              <a:rPr lang="en-US" b="1" dirty="0" smtClean="0"/>
              <a:t>Advanced Microarchitecture</a:t>
            </a:r>
            <a:endParaRPr lang="en-US" dirty="0" smtClean="0"/>
          </a:p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138" y="1102387"/>
            <a:ext cx="1719062" cy="46888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3752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651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143000"/>
            <a:ext cx="7696200" cy="49530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IM[PC]</a:t>
            </a:r>
          </a:p>
          <a:p>
            <a:pPr>
              <a:buNone/>
            </a:pPr>
            <a:r>
              <a:rPr lang="en-US" dirty="0" smtClean="0"/>
              <a:t>if (RF[</a:t>
            </a:r>
            <a:r>
              <a:rPr lang="en-US" dirty="0" err="1" smtClean="0"/>
              <a:t>rs</a:t>
            </a:r>
            <a:r>
              <a:rPr lang="en-US" dirty="0" smtClean="0"/>
              <a:t>] - RF[</a:t>
            </a:r>
            <a:r>
              <a:rPr lang="en-US" dirty="0" err="1" smtClean="0"/>
              <a:t>rt</a:t>
            </a:r>
            <a:r>
              <a:rPr lang="en-US" dirty="0" smtClean="0"/>
              <a:t>] == 0)</a:t>
            </a:r>
          </a:p>
          <a:p>
            <a:pPr>
              <a:buNone/>
            </a:pPr>
            <a:r>
              <a:rPr lang="en-US" dirty="0" smtClean="0"/>
              <a:t>      PC </a:t>
            </a:r>
            <a:r>
              <a:rPr lang="en-US" dirty="0" smtClean="0">
                <a:sym typeface="Wingdings" pitchFamily="2" charset="2"/>
              </a:rPr>
              <a:t> BTA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else</a:t>
            </a:r>
          </a:p>
          <a:p>
            <a:pPr>
              <a:buNone/>
            </a:pPr>
            <a:r>
              <a:rPr lang="en-US" dirty="0" smtClean="0"/>
              <a:t>      PC </a:t>
            </a:r>
            <a:r>
              <a:rPr lang="en-US" dirty="0" smtClean="0">
                <a:sym typeface="Wingdings" pitchFamily="2" charset="2"/>
              </a:rPr>
              <a:t> PC + 4</a:t>
            </a:r>
            <a:endParaRPr lang="en-US" dirty="0" smtClean="0"/>
          </a:p>
          <a:p>
            <a:pPr>
              <a:lnSpc>
                <a:spcPct val="90000"/>
              </a:lnSpc>
              <a:buNone/>
            </a:pP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RTL Expression for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beq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87094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3750" name="Object 6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="" xmlns:p14="http://schemas.microsoft.com/office/powerpoint/2010/main" val="1203365677"/>
              </p:ext>
            </p:extLst>
          </p:nvPr>
        </p:nvGraphicFramePr>
        <p:xfrm>
          <a:off x="838200" y="1149350"/>
          <a:ext cx="8382000" cy="4668838"/>
        </p:xfrm>
        <a:graphic>
          <a:graphicData uri="http://schemas.openxmlformats.org/presentationml/2006/ole">
            <p:oleObj spid="_x0000_s165904" name="VISIO" r:id="rId6" imgW="5163312" imgH="2869692" progId="">
              <p:embed/>
            </p:oleObj>
          </a:graphicData>
        </a:graphic>
      </p:graphicFrame>
      <p:sp>
        <p:nvSpPr>
          <p:cNvPr id="1183747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374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89705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4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18784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443777342"/>
              </p:ext>
            </p:extLst>
          </p:nvPr>
        </p:nvGraphicFramePr>
        <p:xfrm>
          <a:off x="2057400" y="1219200"/>
          <a:ext cx="5029200" cy="4991302"/>
        </p:xfrm>
        <a:graphic>
          <a:graphicData uri="http://schemas.openxmlformats.org/presentationml/2006/ole">
            <p:oleObj spid="_x0000_s166928" name="Visio" r:id="rId7" imgW="1823176" imgH="1810804" progId="">
              <p:embed/>
            </p:oleObj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Control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126439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755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122675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890413133"/>
              </p:ext>
            </p:extLst>
          </p:nvPr>
        </p:nvGraphicFramePr>
        <p:xfrm>
          <a:off x="1527175" y="1752600"/>
          <a:ext cx="2968625" cy="3276600"/>
        </p:xfrm>
        <a:graphic>
          <a:graphicData uri="http://schemas.openxmlformats.org/presentationml/2006/ole">
            <p:oleObj spid="_x0000_s167952" name="VISIO" r:id="rId6" imgW="641604" imgH="705612" progId="">
              <p:embed/>
            </p:oleObj>
          </a:graphicData>
        </a:graphic>
      </p:graphicFrame>
      <p:graphicFrame>
        <p:nvGraphicFramePr>
          <p:cNvPr id="1226757" name="Group 5"/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="" xmlns:p14="http://schemas.microsoft.com/office/powerpoint/2010/main" val="3125140284"/>
              </p:ext>
            </p:extLst>
          </p:nvPr>
        </p:nvGraphicFramePr>
        <p:xfrm>
          <a:off x="5486400" y="1371600"/>
          <a:ext cx="2743200" cy="4286250"/>
        </p:xfrm>
        <a:graphic>
          <a:graphicData uri="http://schemas.openxmlformats.org/drawingml/2006/table">
            <a:tbl>
              <a:tblPr/>
              <a:tblGrid>
                <a:gridCol w="1066800"/>
                <a:gridCol w="1676400"/>
              </a:tblGrid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2:0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Function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 &amp; 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 | 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 + 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not used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 &amp; ~B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 | ~B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 - 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SLT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Review: ALU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89413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7780" name="Object 4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="" xmlns:p14="http://schemas.microsoft.com/office/powerpoint/2010/main" val="3686021116"/>
              </p:ext>
            </p:extLst>
          </p:nvPr>
        </p:nvGraphicFramePr>
        <p:xfrm>
          <a:off x="2438400" y="914400"/>
          <a:ext cx="5181600" cy="5434720"/>
        </p:xfrm>
        <a:graphic>
          <a:graphicData uri="http://schemas.openxmlformats.org/presentationml/2006/ole">
            <p:oleObj spid="_x0000_s168977" name="VISIO" r:id="rId5" imgW="2667000" imgH="2790444" progId="">
              <p:embed/>
            </p:oleObj>
          </a:graphicData>
        </a:graphic>
      </p:graphicFrame>
      <p:sp>
        <p:nvSpPr>
          <p:cNvPr id="1227779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Review: ALU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238178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8928" name="Group 64"/>
          <p:cNvGraphicFramePr>
            <a:graphicFrameLocks noGrp="1"/>
          </p:cNvGraphicFramePr>
          <p:nvPr>
            <p:ph sz="half" idx="4294967295"/>
            <p:custDataLst>
              <p:tags r:id="rId1"/>
            </p:custDataLst>
            <p:extLst>
              <p:ext uri="{D42A27DB-BD31-4B8C-83A1-F6EECF244321}">
                <p14:modId xmlns="" xmlns:p14="http://schemas.microsoft.com/office/powerpoint/2010/main" val="3150760407"/>
              </p:ext>
            </p:extLst>
          </p:nvPr>
        </p:nvGraphicFramePr>
        <p:xfrm>
          <a:off x="2819400" y="1066800"/>
          <a:ext cx="4495800" cy="1981200"/>
        </p:xfrm>
        <a:graphic>
          <a:graphicData uri="http://schemas.openxmlformats.org/drawingml/2006/table">
            <a:tbl>
              <a:tblPr/>
              <a:tblGrid>
                <a:gridCol w="1581856"/>
                <a:gridCol w="2913944"/>
              </a:tblGrid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ALUOp</a:t>
                      </a:r>
                      <a:r>
                        <a:rPr kumimoji="0" lang="en-US" sz="20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1:0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Meaning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Add               (for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lw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,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sw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Subtract           (for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beq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9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Look at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funct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  (R-type)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Not Used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188890" name="Group 26"/>
          <p:cNvGraphicFramePr>
            <a:graphicFrameLocks noGrp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="" xmlns:p14="http://schemas.microsoft.com/office/powerpoint/2010/main" val="1471300025"/>
              </p:ext>
            </p:extLst>
          </p:nvPr>
        </p:nvGraphicFramePr>
        <p:xfrm>
          <a:off x="1790700" y="3230880"/>
          <a:ext cx="5562600" cy="3169920"/>
        </p:xfrm>
        <a:graphic>
          <a:graphicData uri="http://schemas.openxmlformats.org/drawingml/2006/table">
            <a:tbl>
              <a:tblPr/>
              <a:tblGrid>
                <a:gridCol w="1295400"/>
                <a:gridCol w="2057400"/>
                <a:gridCol w="2209800"/>
              </a:tblGrid>
              <a:tr h="314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ALUOp</a:t>
                      </a:r>
                      <a:r>
                        <a:rPr kumimoji="0" lang="en-US" sz="20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1:0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funct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ALUControl</a:t>
                      </a:r>
                      <a:r>
                        <a:rPr kumimoji="0" lang="en-US" sz="20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2:0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230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010 (Add)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110 (Subtract)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100000 (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add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010 (Add)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100010 (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sub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110 (Subtract)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100100 (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and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000 (And)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100101 (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or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001 (Or)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101010 (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slt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111 (SLT)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88887" name="Rectangle 2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8888" name="Rectangle 2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8889" name="Rectangle 2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Unit: ALU Decoder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389856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9976" name="Group 88"/>
          <p:cNvGraphicFramePr>
            <a:graphicFrameLocks noGrp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="" xmlns:p14="http://schemas.microsoft.com/office/powerpoint/2010/main" val="21170406"/>
              </p:ext>
            </p:extLst>
          </p:nvPr>
        </p:nvGraphicFramePr>
        <p:xfrm>
          <a:off x="914400" y="1219200"/>
          <a:ext cx="8153400" cy="2184400"/>
        </p:xfrm>
        <a:graphic>
          <a:graphicData uri="http://schemas.openxmlformats.org/drawingml/2006/table">
            <a:tbl>
              <a:tblPr/>
              <a:tblGrid>
                <a:gridCol w="990600"/>
                <a:gridCol w="990600"/>
                <a:gridCol w="838200"/>
                <a:gridCol w="806450"/>
                <a:gridCol w="901700"/>
                <a:gridCol w="806450"/>
                <a:gridCol w="990600"/>
                <a:gridCol w="914400"/>
                <a:gridCol w="914400"/>
              </a:tblGrid>
              <a:tr h="3556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Instruction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RegDst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AluSrc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Branch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MemtoReg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R-type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000000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101011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189961" name="Object 73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="" xmlns:p14="http://schemas.microsoft.com/office/powerpoint/2010/main" val="766673733"/>
              </p:ext>
            </p:extLst>
          </p:nvPr>
        </p:nvGraphicFramePr>
        <p:xfrm>
          <a:off x="1905000" y="3429000"/>
          <a:ext cx="5562600" cy="3098800"/>
        </p:xfrm>
        <a:graphic>
          <a:graphicData uri="http://schemas.openxmlformats.org/presentationml/2006/ole">
            <p:oleObj spid="_x0000_s170000" name="VISIO" r:id="rId8" imgW="5163312" imgH="2869692" progId="">
              <p:embed/>
            </p:oleObj>
          </a:graphicData>
        </a:graphic>
      </p:graphicFrame>
      <p:sp>
        <p:nvSpPr>
          <p:cNvPr id="1189891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1219200"/>
            <a:ext cx="80772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989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9893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Unit: Main Decoder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675125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87878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="" xmlns:p14="http://schemas.microsoft.com/office/powerpoint/2010/main" val="4025030672"/>
              </p:ext>
            </p:extLst>
          </p:nvPr>
        </p:nvGraphicFramePr>
        <p:xfrm>
          <a:off x="838200" y="1675756"/>
          <a:ext cx="8229600" cy="2225684"/>
        </p:xfrm>
        <a:graphic>
          <a:graphicData uri="http://schemas.openxmlformats.org/drawingml/2006/table">
            <a:tbl>
              <a:tblPr/>
              <a:tblGrid>
                <a:gridCol w="914400"/>
                <a:gridCol w="1066800"/>
                <a:gridCol w="914400"/>
                <a:gridCol w="914400"/>
                <a:gridCol w="762000"/>
                <a:gridCol w="914400"/>
                <a:gridCol w="914400"/>
                <a:gridCol w="914400"/>
                <a:gridCol w="914400"/>
              </a:tblGrid>
              <a:tr h="39688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Instruction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RegDst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AluSrc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Branch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MemtoReg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1116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R-type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000000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101011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8787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8787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Unit: Main Decoder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048767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0133" name="Object 5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="" xmlns:p14="http://schemas.microsoft.com/office/powerpoint/2010/main" val="4008736338"/>
              </p:ext>
            </p:extLst>
          </p:nvPr>
        </p:nvGraphicFramePr>
        <p:xfrm>
          <a:off x="914400" y="1370013"/>
          <a:ext cx="8229600" cy="4652009"/>
        </p:xfrm>
        <a:graphic>
          <a:graphicData uri="http://schemas.openxmlformats.org/presentationml/2006/ole">
            <p:oleObj spid="_x0000_s171024" name="VISIO" r:id="rId5" imgW="5221224" imgH="2944368" progId="">
              <p:embed/>
            </p:oleObj>
          </a:graphicData>
        </a:graphic>
      </p:graphicFrame>
      <p:sp>
        <p:nvSpPr>
          <p:cNvPr id="1200131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or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605477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0920" name="Object 8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="" xmlns:p14="http://schemas.microsoft.com/office/powerpoint/2010/main" val="1039086771"/>
              </p:ext>
            </p:extLst>
          </p:nvPr>
        </p:nvGraphicFramePr>
        <p:xfrm>
          <a:off x="762000" y="1219200"/>
          <a:ext cx="8382000" cy="4668838"/>
        </p:xfrm>
        <a:graphic>
          <a:graphicData uri="http://schemas.openxmlformats.org/presentationml/2006/ole">
            <p:oleObj spid="_x0000_s172048" name="VISIO" r:id="rId7" imgW="5163312" imgH="2869692" progId="">
              <p:embed/>
            </p:oleObj>
          </a:graphicData>
        </a:graphic>
      </p:graphicFrame>
      <p:sp>
        <p:nvSpPr>
          <p:cNvPr id="1190915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514600" y="5791200"/>
            <a:ext cx="5105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No change to </a:t>
            </a:r>
            <a:r>
              <a:rPr lang="en-US" sz="3200" b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datapath</a:t>
            </a:r>
            <a:endParaRPr lang="en-US" sz="3200" b="1" dirty="0">
              <a:solidFill>
                <a:schemeClr val="accent1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119091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9091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addi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456965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3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219200"/>
            <a:ext cx="5181600" cy="495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 err="1" smtClean="0"/>
              <a:t>Microarchitecture</a:t>
            </a:r>
            <a:r>
              <a:rPr lang="en-US" b="1" dirty="0" smtClean="0"/>
              <a:t>: </a:t>
            </a:r>
            <a:r>
              <a:rPr lang="en-US" dirty="0" smtClean="0"/>
              <a:t>the implementation of </a:t>
            </a:r>
            <a:r>
              <a:rPr lang="en-US" dirty="0"/>
              <a:t>an architecture in hardware</a:t>
            </a:r>
          </a:p>
          <a:p>
            <a:pPr>
              <a:lnSpc>
                <a:spcPct val="90000"/>
              </a:lnSpc>
            </a:pPr>
            <a:r>
              <a:rPr lang="en-US" dirty="0"/>
              <a:t>Processor:</a:t>
            </a:r>
          </a:p>
          <a:p>
            <a:pPr lvl="1">
              <a:lnSpc>
                <a:spcPct val="90000"/>
              </a:lnSpc>
            </a:pPr>
            <a:r>
              <a:rPr lang="en-US" sz="2600" b="1" dirty="0" err="1">
                <a:solidFill>
                  <a:schemeClr val="accent1"/>
                </a:solidFill>
              </a:rPr>
              <a:t>Datapath</a:t>
            </a:r>
            <a:r>
              <a:rPr lang="en-US" sz="2600" b="1" dirty="0">
                <a:solidFill>
                  <a:schemeClr val="accent1"/>
                </a:solidFill>
              </a:rPr>
              <a:t>: </a:t>
            </a:r>
            <a:r>
              <a:rPr lang="en-US" sz="2600" dirty="0"/>
              <a:t>functional blocks</a:t>
            </a:r>
          </a:p>
          <a:p>
            <a:pPr lvl="1">
              <a:lnSpc>
                <a:spcPct val="90000"/>
              </a:lnSpc>
            </a:pPr>
            <a:r>
              <a:rPr lang="en-US" sz="2600" b="1" dirty="0">
                <a:solidFill>
                  <a:schemeClr val="accent1"/>
                </a:solidFill>
              </a:rPr>
              <a:t>Control: </a:t>
            </a:r>
            <a:r>
              <a:rPr lang="en-US" sz="2600" dirty="0"/>
              <a:t>control signals</a:t>
            </a:r>
          </a:p>
        </p:txBody>
      </p:sp>
      <p:graphicFrame>
        <p:nvGraphicFramePr>
          <p:cNvPr id="757766" name="Object 6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6921500" y="1219200"/>
          <a:ext cx="2222500" cy="4953000"/>
        </p:xfrm>
        <a:graphic>
          <a:graphicData uri="http://schemas.openxmlformats.org/presentationml/2006/ole">
            <p:oleObj spid="_x0000_s154639" name="VISIO" r:id="rId5" imgW="1871543" imgH="4161360" progId="">
              <p:embed/>
            </p:oleObj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Introduction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7856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5046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="" xmlns:p14="http://schemas.microsoft.com/office/powerpoint/2010/main" val="2406024965"/>
              </p:ext>
            </p:extLst>
          </p:nvPr>
        </p:nvGraphicFramePr>
        <p:xfrm>
          <a:off x="914402" y="1397503"/>
          <a:ext cx="8133804" cy="3835902"/>
        </p:xfrm>
        <a:graphic>
          <a:graphicData uri="http://schemas.openxmlformats.org/drawingml/2006/table">
            <a:tbl>
              <a:tblPr/>
              <a:tblGrid>
                <a:gridCol w="990598"/>
                <a:gridCol w="990600"/>
                <a:gridCol w="838200"/>
                <a:gridCol w="795626"/>
                <a:gridCol w="903756"/>
                <a:gridCol w="903756"/>
                <a:gridCol w="903756"/>
                <a:gridCol w="903756"/>
                <a:gridCol w="903756"/>
              </a:tblGrid>
              <a:tr h="398977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Instruction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RegDst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AluSrc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Branch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MemtoReg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R-type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000000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101011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addi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ourier New" pitchFamily="49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001000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504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9504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9504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Decoder table: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addi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07311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5046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="" xmlns:p14="http://schemas.microsoft.com/office/powerpoint/2010/main" val="245240190"/>
              </p:ext>
            </p:extLst>
          </p:nvPr>
        </p:nvGraphicFramePr>
        <p:xfrm>
          <a:off x="914402" y="1397503"/>
          <a:ext cx="8133804" cy="3835902"/>
        </p:xfrm>
        <a:graphic>
          <a:graphicData uri="http://schemas.openxmlformats.org/drawingml/2006/table">
            <a:tbl>
              <a:tblPr/>
              <a:tblGrid>
                <a:gridCol w="990598"/>
                <a:gridCol w="990600"/>
                <a:gridCol w="838200"/>
                <a:gridCol w="795626"/>
                <a:gridCol w="903756"/>
                <a:gridCol w="903756"/>
                <a:gridCol w="903756"/>
                <a:gridCol w="903756"/>
                <a:gridCol w="903756"/>
              </a:tblGrid>
              <a:tr h="398977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Instruction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RegDst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AluSrc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Branch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MemtoReg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R-type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000000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101011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addi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ourier New" pitchFamily="49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001000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504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9504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9504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Decoder table: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addi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173447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2968" name="Object 8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="" xmlns:p14="http://schemas.microsoft.com/office/powerpoint/2010/main" val="1952081358"/>
              </p:ext>
            </p:extLst>
          </p:nvPr>
        </p:nvGraphicFramePr>
        <p:xfrm>
          <a:off x="990600" y="1447800"/>
          <a:ext cx="8077200" cy="4664075"/>
        </p:xfrm>
        <a:graphic>
          <a:graphicData uri="http://schemas.openxmlformats.org/presentationml/2006/ole">
            <p:oleObj spid="_x0000_s173072" name="VISIO" r:id="rId6" imgW="5583774" imgH="3223983" progId="">
              <p:embed/>
            </p:oleObj>
          </a:graphicData>
        </a:graphic>
      </p:graphicFrame>
      <p:sp>
        <p:nvSpPr>
          <p:cNvPr id="119296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9296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j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242148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7184" name="Group 9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="" xmlns:p14="http://schemas.microsoft.com/office/powerpoint/2010/main" val="153229411"/>
              </p:ext>
            </p:extLst>
          </p:nvPr>
        </p:nvGraphicFramePr>
        <p:xfrm>
          <a:off x="914401" y="1447801"/>
          <a:ext cx="8153399" cy="3886198"/>
        </p:xfrm>
        <a:graphic>
          <a:graphicData uri="http://schemas.openxmlformats.org/drawingml/2006/table">
            <a:tbl>
              <a:tblPr/>
              <a:tblGrid>
                <a:gridCol w="922110"/>
                <a:gridCol w="982889"/>
                <a:gridCol w="914400"/>
                <a:gridCol w="674914"/>
                <a:gridCol w="696686"/>
                <a:gridCol w="686480"/>
                <a:gridCol w="913720"/>
                <a:gridCol w="906236"/>
                <a:gridCol w="873579"/>
                <a:gridCol w="582385"/>
              </a:tblGrid>
              <a:tr h="44840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Instruction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RegDst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AluSrc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Branch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MemtoReg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Jump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R-type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000000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101011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j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000010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7091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9709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9709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Decoder table: </a:t>
            </a:r>
            <a:r>
              <a:rPr lang="en-US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j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642192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7184" name="Group 9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="" xmlns:p14="http://schemas.microsoft.com/office/powerpoint/2010/main" val="3050215078"/>
              </p:ext>
            </p:extLst>
          </p:nvPr>
        </p:nvGraphicFramePr>
        <p:xfrm>
          <a:off x="914401" y="1447801"/>
          <a:ext cx="8153399" cy="3886198"/>
        </p:xfrm>
        <a:graphic>
          <a:graphicData uri="http://schemas.openxmlformats.org/drawingml/2006/table">
            <a:tbl>
              <a:tblPr/>
              <a:tblGrid>
                <a:gridCol w="922110"/>
                <a:gridCol w="982889"/>
                <a:gridCol w="914400"/>
                <a:gridCol w="674914"/>
                <a:gridCol w="696686"/>
                <a:gridCol w="686480"/>
                <a:gridCol w="913720"/>
                <a:gridCol w="906236"/>
                <a:gridCol w="873579"/>
                <a:gridCol w="582385"/>
              </a:tblGrid>
              <a:tr h="44840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Instruction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RegDst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AluSrc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Branch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MemtoReg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Jump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R-type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000000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101011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j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000010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709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9709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Decoder table: </a:t>
            </a:r>
            <a:r>
              <a:rPr lang="en-US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j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0562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979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219200"/>
            <a:ext cx="8229600" cy="4953000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r>
              <a:rPr lang="en-US" b="1" dirty="0" smtClean="0"/>
              <a:t>Program </a:t>
            </a:r>
            <a:r>
              <a:rPr lang="en-US" b="1" dirty="0"/>
              <a:t>Execution Time </a:t>
            </a:r>
          </a:p>
          <a:p>
            <a:pPr>
              <a:buFontTx/>
              <a:buNone/>
            </a:pPr>
            <a:r>
              <a:rPr lang="en-US" sz="2800" b="1" dirty="0" smtClean="0"/>
              <a:t>      = (#instructions</a:t>
            </a:r>
            <a:r>
              <a:rPr lang="en-US" sz="2800" b="1" dirty="0"/>
              <a:t>)(cycles/instruction)(seconds/cycle)</a:t>
            </a:r>
          </a:p>
          <a:p>
            <a:pPr>
              <a:buFontTx/>
              <a:buNone/>
            </a:pPr>
            <a:r>
              <a:rPr lang="en-US" sz="2800" b="1" dirty="0" smtClean="0"/>
              <a:t>      = </a:t>
            </a:r>
            <a:r>
              <a:rPr lang="en-US" sz="2800" b="1" dirty="0" smtClean="0"/>
              <a:t>IC</a:t>
            </a:r>
            <a:r>
              <a:rPr lang="en-US" sz="2800" b="1" dirty="0" smtClean="0"/>
              <a:t> </a:t>
            </a:r>
            <a:r>
              <a:rPr lang="en-US" sz="2800" b="1" dirty="0"/>
              <a:t>x CPI x </a:t>
            </a:r>
            <a:r>
              <a:rPr lang="en-US" sz="2800" b="1" i="1" dirty="0"/>
              <a:t>T</a:t>
            </a:r>
            <a:r>
              <a:rPr lang="en-US" sz="2800" b="1" i="1" baseline="-25000" dirty="0"/>
              <a:t>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Review: Processor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9235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4098" name="Object 114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="" xmlns:p14="http://schemas.microsoft.com/office/powerpoint/2010/main" val="2700513662"/>
              </p:ext>
            </p:extLst>
          </p:nvPr>
        </p:nvGraphicFramePr>
        <p:xfrm>
          <a:off x="914400" y="914400"/>
          <a:ext cx="7924800" cy="4427537"/>
        </p:xfrm>
        <a:graphic>
          <a:graphicData uri="http://schemas.openxmlformats.org/presentationml/2006/ole">
            <p:oleObj spid="_x0000_s174096" name="VISIO" r:id="rId7" imgW="5178552" imgH="2886456" progId="">
              <p:embed/>
            </p:oleObj>
          </a:graphicData>
        </a:graphic>
      </p:graphicFrame>
      <p:sp>
        <p:nvSpPr>
          <p:cNvPr id="119398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9398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9398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752600" y="5448300"/>
            <a:ext cx="6553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b="1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3200" b="1" i="1" baseline="-25000" dirty="0">
                <a:latin typeface="Times New Roman" pitchFamily="18" charset="0"/>
                <a:cs typeface="Arial" charset="0"/>
              </a:rPr>
              <a:t>C</a:t>
            </a:r>
            <a:r>
              <a:rPr lang="en-US" sz="3200" b="1" dirty="0">
                <a:latin typeface="Times New Roman" pitchFamily="18" charset="0"/>
                <a:cs typeface="Arial" charset="0"/>
              </a:rPr>
              <a:t> </a:t>
            </a:r>
            <a:r>
              <a:rPr lang="en-US" sz="3200" b="1" dirty="0" smtClean="0">
                <a:latin typeface="Times New Roman" pitchFamily="18" charset="0"/>
                <a:cs typeface="Arial" charset="0"/>
              </a:rPr>
              <a:t>limited </a:t>
            </a:r>
            <a:r>
              <a:rPr lang="en-US" sz="3200" b="1" dirty="0">
                <a:latin typeface="Times New Roman" pitchFamily="18" charset="0"/>
                <a:cs typeface="Arial" charset="0"/>
              </a:rPr>
              <a:t>by </a:t>
            </a:r>
            <a:r>
              <a:rPr lang="en-US" sz="3200" b="1" dirty="0" smtClean="0">
                <a:latin typeface="Times New Roman" pitchFamily="18" charset="0"/>
                <a:cs typeface="Arial" charset="0"/>
              </a:rPr>
              <a:t>critical </a:t>
            </a:r>
            <a:r>
              <a:rPr lang="en-US" sz="3200" b="1" dirty="0">
                <a:latin typeface="Times New Roman" pitchFamily="18" charset="0"/>
                <a:cs typeface="Arial" charset="0"/>
              </a:rPr>
              <a:t>path (</a:t>
            </a:r>
            <a:r>
              <a:rPr lang="en-US" sz="3200" b="1" dirty="0" err="1">
                <a:latin typeface="Courier New" pitchFamily="49" charset="0"/>
                <a:cs typeface="Arial" charset="0"/>
              </a:rPr>
              <a:t>lw</a:t>
            </a:r>
            <a:r>
              <a:rPr lang="en-US" sz="3200" b="1" dirty="0">
                <a:latin typeface="Times New Roman" pitchFamily="18" charset="0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b="1" i="1" dirty="0">
                <a:latin typeface="Times New Roman" pitchFamily="18" charset="0"/>
                <a:cs typeface="Arial" charset="0"/>
              </a:rPr>
              <a:t>  	</a:t>
            </a:r>
            <a:endParaRPr lang="en-US" sz="2000" b="1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417132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06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4006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40069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Single-cycle critical path: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i="1" dirty="0">
                <a:latin typeface="Times New Roman" pitchFamily="18" charset="0"/>
                <a:cs typeface="Arial" charset="0"/>
              </a:rPr>
              <a:t>  	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 smtClean="0">
                <a:latin typeface="Times New Roman" pitchFamily="18" charset="0"/>
                <a:cs typeface="Arial" charset="0"/>
              </a:rPr>
              <a:t>pcq_PC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 smtClean="0">
                <a:latin typeface="Times New Roman" pitchFamily="18" charset="0"/>
                <a:cs typeface="Arial" charset="0"/>
              </a:rPr>
              <a:t>mem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+ max(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 smtClean="0"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 smtClean="0">
                <a:latin typeface="Times New Roman" pitchFamily="18" charset="0"/>
                <a:cs typeface="Arial" charset="0"/>
              </a:rPr>
              <a:t>read</a:t>
            </a:r>
            <a:r>
              <a:rPr lang="en-US" sz="2600" dirty="0">
                <a:latin typeface="Times New Roman" pitchFamily="18" charset="0"/>
                <a:cs typeface="Arial" charset="0"/>
              </a:rPr>
              <a:t>, 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 smtClean="0">
                <a:latin typeface="Times New Roman" pitchFamily="18" charset="0"/>
                <a:cs typeface="Arial" charset="0"/>
              </a:rPr>
              <a:t>sext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 smtClean="0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) + 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 smtClean="0">
                <a:latin typeface="Times New Roman" pitchFamily="18" charset="0"/>
                <a:cs typeface="Arial" charset="0"/>
              </a:rPr>
              <a:t>ALU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 smtClean="0">
                <a:latin typeface="Times New Roman" pitchFamily="18" charset="0"/>
                <a:cs typeface="Arial" charset="0"/>
              </a:rPr>
              <a:t>mem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 smtClean="0">
                <a:latin typeface="Times New Roman" pitchFamily="18" charset="0"/>
                <a:cs typeface="Arial" charset="0"/>
              </a:rPr>
              <a:t>Typically, </a:t>
            </a:r>
            <a:r>
              <a:rPr lang="en-US" sz="3200" dirty="0">
                <a:latin typeface="Times New Roman" pitchFamily="18" charset="0"/>
                <a:cs typeface="Arial" charset="0"/>
              </a:rPr>
              <a:t>limiting paths are: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memory,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ALU</a:t>
            </a:r>
            <a:r>
              <a:rPr lang="en-US" sz="2600" dirty="0">
                <a:latin typeface="Times New Roman" pitchFamily="18" charset="0"/>
                <a:cs typeface="Arial" charset="0"/>
              </a:rPr>
              <a:t>,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register file </a:t>
            </a:r>
            <a:endParaRPr lang="en-US" sz="26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pcq_PC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+ 2</a:t>
            </a:r>
            <a:r>
              <a:rPr lang="en-US" sz="2600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>
                <a:latin typeface="Times New Roman" pitchFamily="18" charset="0"/>
                <a:cs typeface="Arial" charset="0"/>
              </a:rPr>
              <a:t>mem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read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05112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5286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="" xmlns:p14="http://schemas.microsoft.com/office/powerpoint/2010/main" val="824685231"/>
              </p:ext>
            </p:extLst>
          </p:nvPr>
        </p:nvGraphicFramePr>
        <p:xfrm>
          <a:off x="1676400" y="1143000"/>
          <a:ext cx="6248400" cy="3561398"/>
        </p:xfrm>
        <a:graphic>
          <a:graphicData uri="http://schemas.openxmlformats.org/drawingml/2006/table">
            <a:tbl>
              <a:tblPr/>
              <a:tblGrid>
                <a:gridCol w="2286000"/>
                <a:gridCol w="1879600"/>
                <a:gridCol w="2082800"/>
              </a:tblGrid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Delay (</a:t>
                      </a:r>
                      <a:r>
                        <a:rPr kumimoji="0" 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ps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9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0528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0528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528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66800" y="5029200"/>
            <a:ext cx="7696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i="1" dirty="0" smtClean="0">
                <a:latin typeface="Times New Roman" pitchFamily="18" charset="0"/>
                <a:cs typeface="Arial" charset="0"/>
              </a:rPr>
              <a:t>?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6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 smtClean="0">
                <a:solidFill>
                  <a:schemeClr val="bg1"/>
                </a:solidFill>
                <a:latin typeface="+mj-lt"/>
              </a:rPr>
              <a:t>Single-Cycle Performance Example</a:t>
            </a:r>
            <a:endParaRPr lang="en-US" sz="43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05350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5286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="" xmlns:p14="http://schemas.microsoft.com/office/powerpoint/2010/main" val="907381129"/>
              </p:ext>
            </p:extLst>
          </p:nvPr>
        </p:nvGraphicFramePr>
        <p:xfrm>
          <a:off x="1676400" y="1143000"/>
          <a:ext cx="6248400" cy="3561398"/>
        </p:xfrm>
        <a:graphic>
          <a:graphicData uri="http://schemas.openxmlformats.org/drawingml/2006/table">
            <a:tbl>
              <a:tblPr/>
              <a:tblGrid>
                <a:gridCol w="2286000"/>
                <a:gridCol w="1879600"/>
                <a:gridCol w="2082800"/>
              </a:tblGrid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Delay (</a:t>
                      </a:r>
                      <a:r>
                        <a:rPr kumimoji="0" 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ps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9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0528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0528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528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66800" y="5029200"/>
            <a:ext cx="76962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pcq_PC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+ 2</a:t>
            </a:r>
            <a:r>
              <a:rPr lang="en-US" sz="2600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>
                <a:latin typeface="Times New Roman" pitchFamily="18" charset="0"/>
                <a:cs typeface="Arial" charset="0"/>
              </a:rPr>
              <a:t>mem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read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    = [30 + 2(250) + 150 + 25 + 200 + 20] </a:t>
            </a:r>
            <a:r>
              <a:rPr lang="en-US" sz="2600" dirty="0" err="1">
                <a:latin typeface="Times New Roman" pitchFamily="18" charset="0"/>
                <a:cs typeface="Arial" charset="0"/>
              </a:rPr>
              <a:t>ps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    = 925 </a:t>
            </a:r>
            <a:r>
              <a:rPr lang="en-US" sz="2600" dirty="0" err="1" smtClean="0">
                <a:latin typeface="Times New Roman" pitchFamily="18" charset="0"/>
                <a:cs typeface="Arial" charset="0"/>
              </a:rPr>
              <a:t>ps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      [</a:t>
            </a:r>
            <a:r>
              <a:rPr lang="en-US" sz="2600" dirty="0" err="1" smtClean="0">
                <a:latin typeface="Times New Roman" pitchFamily="18" charset="0"/>
                <a:cs typeface="Arial" charset="0"/>
              </a:rPr>
              <a:t>f</a:t>
            </a:r>
            <a:r>
              <a:rPr lang="en-US" sz="1600" dirty="0" err="1" smtClean="0">
                <a:latin typeface="Times New Roman" pitchFamily="18" charset="0"/>
                <a:cs typeface="Arial" charset="0"/>
              </a:rPr>
              <a:t>clk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= 1/0.925 GHz = 1.08 GHz]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6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 smtClean="0">
                <a:solidFill>
                  <a:schemeClr val="bg1"/>
                </a:solidFill>
                <a:latin typeface="+mj-lt"/>
              </a:rPr>
              <a:t>Single-Cycle Performance Example</a:t>
            </a:r>
            <a:endParaRPr lang="en-US" sz="43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894772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411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219200"/>
            <a:ext cx="79248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Multiple implementations for a single architecture:</a:t>
            </a:r>
          </a:p>
          <a:p>
            <a:pPr lvl="1">
              <a:lnSpc>
                <a:spcPct val="90000"/>
              </a:lnSpc>
            </a:pPr>
            <a:r>
              <a:rPr lang="en-US" b="1" dirty="0" smtClean="0">
                <a:solidFill>
                  <a:schemeClr val="accent1"/>
                </a:solidFill>
              </a:rPr>
              <a:t>Single-cycle:</a:t>
            </a:r>
            <a:r>
              <a:rPr lang="en-US" dirty="0" smtClean="0"/>
              <a:t> Each </a:t>
            </a:r>
            <a:r>
              <a:rPr lang="en-US" dirty="0"/>
              <a:t>instruction executes in a single cycle</a:t>
            </a:r>
          </a:p>
          <a:p>
            <a:pPr lvl="1">
              <a:lnSpc>
                <a:spcPct val="90000"/>
              </a:lnSpc>
            </a:pPr>
            <a:r>
              <a:rPr lang="en-US" b="1" dirty="0" err="1" smtClean="0">
                <a:solidFill>
                  <a:schemeClr val="accent1"/>
                </a:solidFill>
              </a:rPr>
              <a:t>Multicycle</a:t>
            </a:r>
            <a:r>
              <a:rPr lang="en-US" b="1" dirty="0" smtClean="0">
                <a:solidFill>
                  <a:schemeClr val="accent1"/>
                </a:solidFill>
              </a:rPr>
              <a:t>:</a:t>
            </a:r>
            <a:r>
              <a:rPr lang="en-US" dirty="0" smtClean="0"/>
              <a:t> </a:t>
            </a:r>
            <a:r>
              <a:rPr lang="en-US" dirty="0" smtClean="0"/>
              <a:t>I</a:t>
            </a:r>
            <a:r>
              <a:rPr lang="en-US" dirty="0" smtClean="0"/>
              <a:t>nstructions </a:t>
            </a:r>
            <a:r>
              <a:rPr lang="en-US" dirty="0" smtClean="0"/>
              <a:t>are</a:t>
            </a:r>
            <a:r>
              <a:rPr lang="en-US" dirty="0" smtClean="0"/>
              <a:t> </a:t>
            </a:r>
            <a:r>
              <a:rPr lang="en-US" dirty="0"/>
              <a:t>broken </a:t>
            </a:r>
            <a:r>
              <a:rPr lang="en-US" dirty="0" smtClean="0"/>
              <a:t>into </a:t>
            </a:r>
            <a:r>
              <a:rPr lang="en-US" dirty="0"/>
              <a:t>series of shorter </a:t>
            </a:r>
            <a:r>
              <a:rPr lang="en-US" dirty="0" smtClean="0"/>
              <a:t>steps  </a:t>
            </a:r>
            <a:r>
              <a:rPr lang="en-US" dirty="0" smtClean="0"/>
              <a:t>E</a:t>
            </a:r>
            <a:r>
              <a:rPr lang="en-US" dirty="0" smtClean="0"/>
              <a:t>ach instruction executes in n cycles, where n </a:t>
            </a:r>
            <a:r>
              <a:rPr lang="en-US" dirty="0" err="1" smtClean="0"/>
              <a:t>varys</a:t>
            </a:r>
            <a:r>
              <a:rPr lang="en-US" dirty="0" smtClean="0"/>
              <a:t> accordin</a:t>
            </a:r>
            <a:r>
              <a:rPr lang="en-US" dirty="0" smtClean="0"/>
              <a:t>g to the instr.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b="1" dirty="0" smtClean="0">
                <a:solidFill>
                  <a:schemeClr val="accent1"/>
                </a:solidFill>
              </a:rPr>
              <a:t>Pipelined:</a:t>
            </a:r>
            <a:r>
              <a:rPr lang="en-US" dirty="0" smtClean="0"/>
              <a:t> Each instruction </a:t>
            </a:r>
            <a:r>
              <a:rPr lang="en-US" dirty="0"/>
              <a:t>broken up </a:t>
            </a:r>
            <a:r>
              <a:rPr lang="en-US" dirty="0" smtClean="0"/>
              <a:t>into </a:t>
            </a:r>
            <a:r>
              <a:rPr lang="en-US" dirty="0"/>
              <a:t>series of </a:t>
            </a:r>
            <a:r>
              <a:rPr lang="en-US" dirty="0" smtClean="0"/>
              <a:t>steps &amp; multiple </a:t>
            </a:r>
            <a:r>
              <a:rPr lang="en-US" dirty="0"/>
              <a:t>instructions execute at </a:t>
            </a:r>
            <a:r>
              <a:rPr lang="en-US" dirty="0" smtClean="0"/>
              <a:t>once (Note: AMD and Intel pipelines are different, for the same IA-32 architecture (a.k.a. x86 ISA)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Microarchitecture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6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13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9914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9914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90600" y="1295400"/>
            <a:ext cx="80010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 smtClean="0">
                <a:latin typeface="Times New Roman" pitchFamily="18" charset="0"/>
                <a:cs typeface="Arial" charset="0"/>
              </a:rPr>
              <a:t>Program </a:t>
            </a:r>
            <a:r>
              <a:rPr lang="en-US" sz="3200" dirty="0">
                <a:latin typeface="Times New Roman" pitchFamily="18" charset="0"/>
                <a:cs typeface="Arial" charset="0"/>
              </a:rPr>
              <a:t>with 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IC = 100 </a:t>
            </a:r>
            <a:r>
              <a:rPr lang="en-US" sz="3200" dirty="0">
                <a:latin typeface="Times New Roman" pitchFamily="18" charset="0"/>
                <a:cs typeface="Arial" charset="0"/>
              </a:rPr>
              <a:t>billion 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instructions:</a:t>
            </a:r>
          </a:p>
          <a:p>
            <a:pPr>
              <a:spcBef>
                <a:spcPct val="20000"/>
              </a:spcBef>
            </a:pPr>
            <a:endParaRPr lang="en-US" sz="2000" i="1" dirty="0">
              <a:latin typeface="Times New Roman" pitchFamily="18" charset="0"/>
              <a:cs typeface="Arial" charset="0"/>
            </a:endParaRPr>
          </a:p>
          <a:p>
            <a:pPr marL="342900" indent="-342900"/>
            <a:r>
              <a:rPr lang="en-US" sz="3200" b="1" dirty="0">
                <a:latin typeface="Times New Roman" pitchFamily="18" charset="0"/>
                <a:cs typeface="Arial" charset="0"/>
              </a:rPr>
              <a:t>Execution Time</a:t>
            </a:r>
            <a:r>
              <a:rPr lang="en-US" sz="3200" dirty="0">
                <a:latin typeface="Times New Roman" pitchFamily="18" charset="0"/>
                <a:cs typeface="Arial" charset="0"/>
              </a:rPr>
              <a:t> = 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IC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sz="3200" dirty="0">
                <a:latin typeface="Times New Roman" pitchFamily="18" charset="0"/>
                <a:cs typeface="Arial" charset="0"/>
              </a:rPr>
              <a:t>x CPI x </a:t>
            </a:r>
            <a:r>
              <a:rPr lang="en-US" sz="3200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3200" i="1" baseline="-25000" dirty="0">
                <a:latin typeface="Times New Roman" pitchFamily="18" charset="0"/>
                <a:cs typeface="Arial" charset="0"/>
              </a:rPr>
              <a:t>C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i="1" dirty="0">
                <a:latin typeface="Times New Roman" pitchFamily="18" charset="0"/>
                <a:cs typeface="Arial" charset="0"/>
              </a:rPr>
              <a:t>		            </a:t>
            </a:r>
            <a:r>
              <a:rPr lang="en-US" sz="3200" dirty="0">
                <a:latin typeface="Times New Roman" pitchFamily="18" charset="0"/>
                <a:cs typeface="Arial" charset="0"/>
              </a:rPr>
              <a:t>= (100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sz="3200" dirty="0">
                <a:latin typeface="Times New Roman" pitchFamily="18" charset="0"/>
                <a:cs typeface="Arial" charset="0"/>
              </a:rPr>
              <a:t>)(1)(925 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-12 </a:t>
            </a:r>
            <a:r>
              <a:rPr lang="en-US" sz="3200" dirty="0">
                <a:latin typeface="Times New Roman" pitchFamily="18" charset="0"/>
                <a:cs typeface="Arial" charset="0"/>
              </a:rPr>
              <a:t>s)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  <a:cs typeface="Arial" charset="0"/>
              </a:rPr>
              <a:t>		            = </a:t>
            </a:r>
            <a:r>
              <a:rPr lang="en-US" sz="3200" b="1" dirty="0">
                <a:latin typeface="Times New Roman" pitchFamily="18" charset="0"/>
                <a:cs typeface="Arial" charset="0"/>
              </a:rPr>
              <a:t>92.5 </a:t>
            </a:r>
            <a:r>
              <a:rPr lang="en-US" sz="3200" b="1" dirty="0" smtClean="0">
                <a:latin typeface="Times New Roman" pitchFamily="18" charset="0"/>
                <a:cs typeface="Arial" charset="0"/>
              </a:rPr>
              <a:t>seconds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i="1" dirty="0">
                <a:latin typeface="Times New Roman" pitchFamily="18" charset="0"/>
                <a:cs typeface="Arial" charset="0"/>
              </a:rPr>
              <a:t>	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32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 smtClean="0">
                <a:solidFill>
                  <a:schemeClr val="bg1"/>
                </a:solidFill>
                <a:latin typeface="+mj-lt"/>
              </a:rPr>
              <a:t>Single-Cycle Performance Example</a:t>
            </a:r>
            <a:endParaRPr lang="en-US" sz="43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626844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819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143000"/>
            <a:ext cx="8229600" cy="53340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b="1" dirty="0" smtClean="0"/>
              <a:t>Pros and cons of single-cycle implementation:</a:t>
            </a:r>
          </a:p>
          <a:p>
            <a:pPr>
              <a:lnSpc>
                <a:spcPct val="90000"/>
              </a:lnSpc>
              <a:buNone/>
            </a:pPr>
            <a:r>
              <a:rPr lang="en-US" dirty="0" smtClean="0"/>
              <a:t>    + simple design</a:t>
            </a:r>
          </a:p>
          <a:p>
            <a:pPr>
              <a:lnSpc>
                <a:spcPct val="90000"/>
              </a:lnSpc>
              <a:buNone/>
            </a:pPr>
            <a:r>
              <a:rPr lang="en-US" dirty="0" smtClean="0"/>
              <a:t>    + 1 cycle per every instruction </a:t>
            </a:r>
          </a:p>
          <a:p>
            <a:pPr>
              <a:lnSpc>
                <a:spcPct val="90000"/>
              </a:lnSpc>
              <a:buNone/>
            </a:pPr>
            <a:r>
              <a:rPr lang="en-US" dirty="0" smtClean="0"/>
              <a:t>    -  slow cycle time</a:t>
            </a:r>
          </a:p>
          <a:p>
            <a:pPr>
              <a:lnSpc>
                <a:spcPct val="90000"/>
              </a:lnSpc>
              <a:buNone/>
            </a:pPr>
            <a:r>
              <a:rPr lang="en-US" dirty="0" smtClean="0"/>
              <a:t>		limited by longest  instruction (</a:t>
            </a:r>
            <a:r>
              <a:rPr lang="en-US" dirty="0" err="1" smtClean="0">
                <a:latin typeface="Courier New" pitchFamily="49" charset="0"/>
              </a:rPr>
              <a:t>lw</a:t>
            </a:r>
            <a:r>
              <a:rPr lang="en-US" dirty="0" smtClean="0"/>
              <a:t>)</a:t>
            </a:r>
          </a:p>
          <a:p>
            <a:pPr>
              <a:lnSpc>
                <a:spcPct val="90000"/>
              </a:lnSpc>
              <a:buNone/>
            </a:pPr>
            <a:r>
              <a:rPr lang="en-US" dirty="0" smtClean="0"/>
              <a:t>    -  HW: 2 adders + ALU; 2 memories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+mj-lt"/>
              </a:rPr>
              <a:t>Evaluation of Single-Cycle 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411744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8613" name="Object 5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="" xmlns:p14="http://schemas.microsoft.com/office/powerpoint/2010/main" val="2221034447"/>
              </p:ext>
            </p:extLst>
          </p:nvPr>
        </p:nvGraphicFramePr>
        <p:xfrm>
          <a:off x="838200" y="1143000"/>
          <a:ext cx="8458200" cy="4884050"/>
        </p:xfrm>
        <a:graphic>
          <a:graphicData uri="http://schemas.openxmlformats.org/presentationml/2006/ole">
            <p:oleObj spid="_x0000_s205841" name="VISIO" r:id="rId6" imgW="5593080" imgH="3220212" progId="">
              <p:embed/>
            </p:oleObj>
          </a:graphicData>
        </a:graphic>
      </p:graphicFrame>
      <p:sp>
        <p:nvSpPr>
          <p:cNvPr id="134861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861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Review: Single-Cycle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79030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000" y="1143000"/>
            <a:ext cx="7391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//------------------------------------------------</a:t>
            </a:r>
          </a:p>
          <a:p>
            <a:r>
              <a:rPr lang="en-US" dirty="0" smtClean="0"/>
              <a:t>// David_Harris@hmc.edu 9 November 2005</a:t>
            </a:r>
          </a:p>
          <a:p>
            <a:r>
              <a:rPr lang="en-US" dirty="0" smtClean="0"/>
              <a:t>// Top level system including MIPS and memories</a:t>
            </a:r>
          </a:p>
          <a:p>
            <a:r>
              <a:rPr lang="en-US" dirty="0" smtClean="0"/>
              <a:t>//------------------------------------------------</a:t>
            </a:r>
          </a:p>
          <a:p>
            <a:endParaRPr lang="en-US" dirty="0" smtClean="0"/>
          </a:p>
          <a:p>
            <a:r>
              <a:rPr lang="en-US" dirty="0" smtClean="0"/>
              <a:t>module top (input 	             </a:t>
            </a:r>
            <a:r>
              <a:rPr lang="en-US" dirty="0" err="1" smtClean="0"/>
              <a:t>clk</a:t>
            </a:r>
            <a:r>
              <a:rPr lang="en-US" dirty="0" smtClean="0"/>
              <a:t>, reset,            </a:t>
            </a:r>
          </a:p>
          <a:p>
            <a:r>
              <a:rPr lang="en-US" dirty="0" smtClean="0"/>
              <a:t>	     output [31:0] </a:t>
            </a:r>
            <a:r>
              <a:rPr lang="en-US" dirty="0" err="1" smtClean="0"/>
              <a:t>writedata</a:t>
            </a:r>
            <a:r>
              <a:rPr lang="en-US" dirty="0" smtClean="0"/>
              <a:t>, </a:t>
            </a:r>
            <a:r>
              <a:rPr lang="en-US" dirty="0" err="1" smtClean="0"/>
              <a:t>dataadr</a:t>
            </a:r>
            <a:r>
              <a:rPr lang="en-US" dirty="0" smtClean="0"/>
              <a:t>,            </a:t>
            </a:r>
          </a:p>
          <a:p>
            <a:r>
              <a:rPr lang="en-US" dirty="0" smtClean="0"/>
              <a:t>	     output             </a:t>
            </a:r>
            <a:r>
              <a:rPr lang="en-US" dirty="0" err="1" smtClean="0"/>
              <a:t>memwrite</a:t>
            </a:r>
            <a:r>
              <a:rPr lang="en-US" dirty="0" smtClean="0"/>
              <a:t>);  </a:t>
            </a:r>
          </a:p>
          <a:p>
            <a:endParaRPr lang="en-US" dirty="0" smtClean="0"/>
          </a:p>
          <a:p>
            <a:r>
              <a:rPr lang="en-US" dirty="0" smtClean="0"/>
              <a:t>wire [31:0] pc, </a:t>
            </a:r>
            <a:r>
              <a:rPr lang="en-US" dirty="0" err="1" smtClean="0"/>
              <a:t>instr</a:t>
            </a:r>
            <a:r>
              <a:rPr lang="en-US" dirty="0" smtClean="0"/>
              <a:t>, </a:t>
            </a:r>
            <a:r>
              <a:rPr lang="en-US" dirty="0" err="1" smtClean="0"/>
              <a:t>readdata</a:t>
            </a:r>
            <a:r>
              <a:rPr lang="en-US" dirty="0" smtClean="0"/>
              <a:t>;    </a:t>
            </a:r>
          </a:p>
          <a:p>
            <a:endParaRPr lang="en-US" dirty="0" smtClean="0"/>
          </a:p>
          <a:p>
            <a:r>
              <a:rPr lang="en-US" dirty="0" smtClean="0"/>
              <a:t>// instantiate processor and memories  </a:t>
            </a:r>
          </a:p>
          <a:p>
            <a:r>
              <a:rPr lang="en-US" dirty="0" err="1" smtClean="0"/>
              <a:t>mips</a:t>
            </a:r>
            <a:r>
              <a:rPr lang="en-US" dirty="0" smtClean="0"/>
              <a:t> </a:t>
            </a:r>
            <a:r>
              <a:rPr lang="en-US" dirty="0" err="1" smtClean="0"/>
              <a:t>mips</a:t>
            </a:r>
            <a:r>
              <a:rPr lang="en-US" dirty="0" smtClean="0"/>
              <a:t> (</a:t>
            </a:r>
            <a:r>
              <a:rPr lang="en-US" dirty="0" err="1" smtClean="0"/>
              <a:t>clk</a:t>
            </a:r>
            <a:r>
              <a:rPr lang="en-US" dirty="0" smtClean="0"/>
              <a:t>, reset, pc, </a:t>
            </a:r>
            <a:r>
              <a:rPr lang="en-US" dirty="0" err="1" smtClean="0"/>
              <a:t>instr</a:t>
            </a:r>
            <a:r>
              <a:rPr lang="en-US" dirty="0" smtClean="0"/>
              <a:t>, </a:t>
            </a:r>
            <a:r>
              <a:rPr lang="en-US" dirty="0" err="1" smtClean="0"/>
              <a:t>memwrite</a:t>
            </a:r>
            <a:r>
              <a:rPr lang="en-US" dirty="0" smtClean="0"/>
              <a:t>, </a:t>
            </a:r>
            <a:r>
              <a:rPr lang="en-US" dirty="0" err="1" smtClean="0"/>
              <a:t>dataadr</a:t>
            </a:r>
            <a:r>
              <a:rPr lang="en-US" dirty="0" smtClean="0"/>
              <a:t>, </a:t>
            </a:r>
            <a:r>
              <a:rPr lang="en-US" dirty="0" err="1" smtClean="0"/>
              <a:t>writedata</a:t>
            </a:r>
            <a:r>
              <a:rPr lang="en-US" dirty="0" smtClean="0"/>
              <a:t>, </a:t>
            </a:r>
            <a:r>
              <a:rPr lang="en-US" dirty="0" err="1" smtClean="0"/>
              <a:t>readdata</a:t>
            </a:r>
            <a:r>
              <a:rPr lang="en-US" dirty="0" smtClean="0"/>
              <a:t>);  </a:t>
            </a:r>
          </a:p>
          <a:p>
            <a:r>
              <a:rPr lang="en-US" dirty="0" err="1" smtClean="0"/>
              <a:t>imem</a:t>
            </a:r>
            <a:r>
              <a:rPr lang="en-US" dirty="0" smtClean="0"/>
              <a:t> </a:t>
            </a:r>
            <a:r>
              <a:rPr lang="en-US" dirty="0" err="1" smtClean="0"/>
              <a:t>imem</a:t>
            </a:r>
            <a:r>
              <a:rPr lang="en-US" dirty="0" smtClean="0"/>
              <a:t> (pc[7:2], </a:t>
            </a:r>
            <a:r>
              <a:rPr lang="en-US" dirty="0" err="1" smtClean="0"/>
              <a:t>instr</a:t>
            </a:r>
            <a:r>
              <a:rPr lang="en-US" dirty="0" smtClean="0"/>
              <a:t>);  </a:t>
            </a:r>
          </a:p>
          <a:p>
            <a:r>
              <a:rPr lang="en-US" dirty="0" err="1" smtClean="0"/>
              <a:t>dmem</a:t>
            </a:r>
            <a:r>
              <a:rPr lang="en-US" dirty="0" smtClean="0"/>
              <a:t> </a:t>
            </a:r>
            <a:r>
              <a:rPr lang="en-US" dirty="0" err="1" smtClean="0"/>
              <a:t>dmem</a:t>
            </a:r>
            <a:r>
              <a:rPr lang="en-US" dirty="0" smtClean="0"/>
              <a:t> (</a:t>
            </a:r>
            <a:r>
              <a:rPr lang="en-US" dirty="0" err="1" smtClean="0"/>
              <a:t>clk</a:t>
            </a:r>
            <a:r>
              <a:rPr lang="en-US" dirty="0" smtClean="0"/>
              <a:t>, </a:t>
            </a:r>
            <a:r>
              <a:rPr lang="en-US" dirty="0" err="1" smtClean="0"/>
              <a:t>memwrite</a:t>
            </a:r>
            <a:r>
              <a:rPr lang="en-US" dirty="0" smtClean="0"/>
              <a:t>, </a:t>
            </a:r>
            <a:r>
              <a:rPr lang="en-US" dirty="0" err="1" smtClean="0"/>
              <a:t>dataadr</a:t>
            </a:r>
            <a:r>
              <a:rPr lang="en-US" dirty="0" smtClean="0"/>
              <a:t>, </a:t>
            </a:r>
            <a:r>
              <a:rPr lang="en-US" dirty="0" err="1" smtClean="0"/>
              <a:t>writedata</a:t>
            </a:r>
            <a:r>
              <a:rPr lang="en-US" dirty="0" smtClean="0"/>
              <a:t>, </a:t>
            </a:r>
            <a:r>
              <a:rPr lang="en-US" dirty="0" err="1" smtClean="0"/>
              <a:t>readdata</a:t>
            </a:r>
            <a:r>
              <a:rPr lang="en-US" dirty="0" smtClean="0"/>
              <a:t>);</a:t>
            </a:r>
          </a:p>
          <a:p>
            <a:endParaRPr lang="en-US" dirty="0" smtClean="0"/>
          </a:p>
          <a:p>
            <a:r>
              <a:rPr lang="en-US" dirty="0" err="1" smtClean="0"/>
              <a:t>endmodule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95400" y="152400"/>
            <a:ext cx="754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Verilog Model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000" y="1143000"/>
            <a:ext cx="7391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//------------------------------------------------</a:t>
            </a:r>
          </a:p>
          <a:p>
            <a:r>
              <a:rPr lang="en-US" dirty="0" smtClean="0"/>
              <a:t>// David_Harris@hmc.edu 23 October 2005</a:t>
            </a:r>
          </a:p>
          <a:p>
            <a:r>
              <a:rPr lang="en-US" dirty="0" smtClean="0"/>
              <a:t>// External data memory used by MIPS single-cycle processor</a:t>
            </a:r>
          </a:p>
          <a:p>
            <a:r>
              <a:rPr lang="en-US" dirty="0" smtClean="0"/>
              <a:t>//------------------------------------------------</a:t>
            </a:r>
          </a:p>
          <a:p>
            <a:r>
              <a:rPr lang="en-US" dirty="0" smtClean="0"/>
              <a:t>module </a:t>
            </a:r>
            <a:r>
              <a:rPr lang="en-US" dirty="0" err="1" smtClean="0"/>
              <a:t>dmem</a:t>
            </a:r>
            <a:r>
              <a:rPr lang="en-US" dirty="0" smtClean="0"/>
              <a:t> (input                 </a:t>
            </a:r>
            <a:r>
              <a:rPr lang="en-US" dirty="0" err="1" smtClean="0"/>
              <a:t>clk</a:t>
            </a:r>
            <a:r>
              <a:rPr lang="en-US" dirty="0" smtClean="0"/>
              <a:t>, we,</a:t>
            </a:r>
          </a:p>
          <a:p>
            <a:r>
              <a:rPr lang="en-US" dirty="0" smtClean="0"/>
              <a:t>                             input    [31:0]  a, wd,</a:t>
            </a:r>
          </a:p>
          <a:p>
            <a:r>
              <a:rPr lang="en-US" dirty="0" smtClean="0"/>
              <a:t>                             output [31:0]  rd);</a:t>
            </a:r>
          </a:p>
          <a:p>
            <a:endParaRPr lang="en-US" dirty="0" smtClean="0"/>
          </a:p>
          <a:p>
            <a:r>
              <a:rPr lang="en-US" dirty="0" err="1" smtClean="0"/>
              <a:t>reg</a:t>
            </a:r>
            <a:r>
              <a:rPr lang="en-US" dirty="0" smtClean="0"/>
              <a:t>  [31:0] RAM[63:0];</a:t>
            </a:r>
          </a:p>
          <a:p>
            <a:r>
              <a:rPr lang="en-US" dirty="0" smtClean="0"/>
              <a:t>  </a:t>
            </a:r>
          </a:p>
          <a:p>
            <a:r>
              <a:rPr lang="en-US" dirty="0" smtClean="0"/>
              <a:t>assign rd = RAM[a[31:2]];    // word-aligned  read</a:t>
            </a:r>
          </a:p>
          <a:p>
            <a:endParaRPr lang="en-US" dirty="0" smtClean="0"/>
          </a:p>
          <a:p>
            <a:r>
              <a:rPr lang="en-US" dirty="0" smtClean="0"/>
              <a:t>always @(</a:t>
            </a:r>
            <a:r>
              <a:rPr lang="en-US" dirty="0" err="1" smtClean="0"/>
              <a:t>posedge</a:t>
            </a:r>
            <a:r>
              <a:rPr lang="en-US" dirty="0" smtClean="0"/>
              <a:t> </a:t>
            </a:r>
            <a:r>
              <a:rPr lang="en-US" dirty="0" err="1" smtClean="0"/>
              <a:t>clk</a:t>
            </a:r>
            <a:r>
              <a:rPr lang="en-US" dirty="0" smtClean="0"/>
              <a:t>)</a:t>
            </a:r>
          </a:p>
          <a:p>
            <a:r>
              <a:rPr lang="en-US" dirty="0" smtClean="0"/>
              <a:t>    if (we)</a:t>
            </a:r>
          </a:p>
          <a:p>
            <a:r>
              <a:rPr lang="en-US" dirty="0" smtClean="0"/>
              <a:t>      RAM[a[31:2]] &lt;= wd;      // word-aligned write</a:t>
            </a:r>
          </a:p>
          <a:p>
            <a:r>
              <a:rPr lang="en-US" dirty="0" err="1" smtClean="0"/>
              <a:t>endmodule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295400" y="152400"/>
            <a:ext cx="754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Verilog Model of Data Memory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000" y="1143000"/>
            <a:ext cx="77724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module </a:t>
            </a:r>
            <a:r>
              <a:rPr lang="en-US" dirty="0" err="1" smtClean="0"/>
              <a:t>imem</a:t>
            </a:r>
            <a:r>
              <a:rPr lang="en-US" dirty="0" smtClean="0"/>
              <a:t> (input [5:0] </a:t>
            </a:r>
            <a:r>
              <a:rPr lang="en-US" dirty="0" err="1" smtClean="0"/>
              <a:t>addr</a:t>
            </a:r>
            <a:r>
              <a:rPr lang="en-US" dirty="0" smtClean="0"/>
              <a:t>, output </a:t>
            </a:r>
            <a:r>
              <a:rPr lang="en-US" dirty="0" err="1" smtClean="0"/>
              <a:t>reg</a:t>
            </a:r>
            <a:r>
              <a:rPr lang="en-US" dirty="0" smtClean="0"/>
              <a:t> [31:0</a:t>
            </a:r>
            <a:r>
              <a:rPr lang="en-US" dirty="0" smtClean="0"/>
              <a:t>] </a:t>
            </a:r>
            <a:r>
              <a:rPr lang="en-US" dirty="0" err="1" smtClean="0"/>
              <a:t>instr</a:t>
            </a:r>
            <a:r>
              <a:rPr lang="en-US" dirty="0" smtClean="0"/>
              <a:t>);</a:t>
            </a:r>
          </a:p>
          <a:p>
            <a:endParaRPr lang="en-US" dirty="0" smtClean="0"/>
          </a:p>
          <a:p>
            <a:r>
              <a:rPr lang="en-US" dirty="0" smtClean="0"/>
              <a:t>// </a:t>
            </a:r>
            <a:r>
              <a:rPr lang="en-US" dirty="0" err="1" smtClean="0"/>
              <a:t>imem</a:t>
            </a:r>
            <a:r>
              <a:rPr lang="en-US" dirty="0" smtClean="0"/>
              <a:t> is modeled as a lookup table, a stored-program byte-addressable ROM</a:t>
            </a:r>
            <a:endParaRPr lang="pt-BR" dirty="0" smtClean="0"/>
          </a:p>
          <a:p>
            <a:r>
              <a:rPr lang="pt-BR" dirty="0" smtClean="0"/>
              <a:t>	always@(addr)</a:t>
            </a:r>
          </a:p>
          <a:p>
            <a:r>
              <a:rPr lang="pt-BR" dirty="0" smtClean="0"/>
              <a:t>	   case ({addr, 2'b00})</a:t>
            </a:r>
          </a:p>
          <a:p>
            <a:r>
              <a:rPr lang="pt-BR" dirty="0" smtClean="0"/>
              <a:t>//		address	            instruction</a:t>
            </a:r>
          </a:p>
          <a:p>
            <a:r>
              <a:rPr lang="pt-BR" dirty="0" smtClean="0"/>
              <a:t>//		---------	            --------------</a:t>
            </a:r>
          </a:p>
          <a:p>
            <a:r>
              <a:rPr lang="pt-BR" dirty="0" smtClean="0"/>
              <a:t>		8'h00: instr = 32'h20020005;</a:t>
            </a:r>
          </a:p>
          <a:p>
            <a:r>
              <a:rPr lang="pt-BR" dirty="0" smtClean="0"/>
              <a:t>		8'h04: instr = 32'h2003000c;</a:t>
            </a:r>
          </a:p>
          <a:p>
            <a:r>
              <a:rPr lang="pt-BR" dirty="0" smtClean="0"/>
              <a:t>		8'h08: instr = 32'h2067fff7;</a:t>
            </a:r>
          </a:p>
          <a:p>
            <a:r>
              <a:rPr lang="pt-BR" dirty="0" smtClean="0"/>
              <a:t>		8'h0c: instr = 32'h00e22025;</a:t>
            </a:r>
          </a:p>
          <a:p>
            <a:r>
              <a:rPr lang="pt-BR" dirty="0" smtClean="0"/>
              <a:t>		8'h10: instr = 32'h00642824;</a:t>
            </a:r>
          </a:p>
          <a:p>
            <a:r>
              <a:rPr lang="pt-BR" dirty="0" smtClean="0"/>
              <a:t>		8'h14: instr = 32'h00a42820;</a:t>
            </a:r>
          </a:p>
          <a:p>
            <a:r>
              <a:rPr lang="pt-BR" dirty="0" smtClean="0"/>
              <a:t>		8'h18: instr = 32'h10a7000a;</a:t>
            </a:r>
          </a:p>
          <a:p>
            <a:r>
              <a:rPr lang="pt-BR" dirty="0" smtClean="0"/>
              <a:t>		8'h1c: instr = 32'h0064202a;</a:t>
            </a:r>
          </a:p>
          <a:p>
            <a:r>
              <a:rPr lang="pt-BR" dirty="0" smtClean="0"/>
              <a:t>		8'h20: instr = 32'h10800001;</a:t>
            </a:r>
          </a:p>
          <a:p>
            <a:r>
              <a:rPr lang="pt-BR" dirty="0" smtClean="0"/>
              <a:t>	              default: instr = {32{1'bx}};	// unknown instruction</a:t>
            </a:r>
          </a:p>
          <a:p>
            <a:r>
              <a:rPr lang="pt-BR" dirty="0" smtClean="0"/>
              <a:t>	    endcase</a:t>
            </a:r>
            <a:endParaRPr lang="en-US" dirty="0" smtClean="0"/>
          </a:p>
          <a:p>
            <a:r>
              <a:rPr lang="en-US" dirty="0" err="1" smtClean="0"/>
              <a:t>endmodule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295400" y="152400"/>
            <a:ext cx="754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Verilog Model of Instr. Memory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000" y="1143000"/>
            <a:ext cx="7772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module </a:t>
            </a:r>
            <a:r>
              <a:rPr lang="en-US" dirty="0" err="1" smtClean="0"/>
              <a:t>imem</a:t>
            </a:r>
            <a:r>
              <a:rPr lang="en-US" dirty="0" smtClean="0"/>
              <a:t> (input    [5:0] </a:t>
            </a:r>
            <a:r>
              <a:rPr lang="en-US" dirty="0" err="1" smtClean="0"/>
              <a:t>addr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                       output [31:0] </a:t>
            </a:r>
            <a:r>
              <a:rPr lang="en-US" dirty="0" err="1" smtClean="0"/>
              <a:t>instr</a:t>
            </a:r>
            <a:r>
              <a:rPr lang="en-US" dirty="0" smtClean="0"/>
              <a:t>);</a:t>
            </a:r>
          </a:p>
          <a:p>
            <a:endParaRPr lang="en-US" dirty="0" smtClean="0"/>
          </a:p>
          <a:p>
            <a:r>
              <a:rPr lang="en-US" dirty="0" err="1" smtClean="0"/>
              <a:t>reg</a:t>
            </a:r>
            <a:r>
              <a:rPr lang="en-US" dirty="0" smtClean="0"/>
              <a:t>  [31:0] RAM[63:0];</a:t>
            </a:r>
          </a:p>
          <a:p>
            <a:endParaRPr lang="en-US" dirty="0" smtClean="0"/>
          </a:p>
          <a:p>
            <a:r>
              <a:rPr lang="en-US" dirty="0" smtClean="0"/>
              <a:t>// </a:t>
            </a:r>
            <a:r>
              <a:rPr lang="en-US" dirty="0" err="1" smtClean="0"/>
              <a:t>imem</a:t>
            </a:r>
            <a:r>
              <a:rPr lang="en-US" dirty="0" smtClean="0"/>
              <a:t> is RAM, loaded from memfile.dat file with hex values at startup</a:t>
            </a:r>
          </a:p>
          <a:p>
            <a:r>
              <a:rPr lang="en-US" dirty="0" smtClean="0"/>
              <a:t>  initial</a:t>
            </a:r>
          </a:p>
          <a:p>
            <a:r>
              <a:rPr lang="en-US" dirty="0" smtClean="0"/>
              <a:t>    begin</a:t>
            </a:r>
          </a:p>
          <a:p>
            <a:r>
              <a:rPr lang="en-US" dirty="0" smtClean="0"/>
              <a:t>      $</a:t>
            </a:r>
            <a:r>
              <a:rPr lang="en-US" dirty="0" err="1" smtClean="0"/>
              <a:t>readmemh</a:t>
            </a:r>
            <a:r>
              <a:rPr lang="en-US" dirty="0" smtClean="0"/>
              <a:t>("memfile.dat", RAM);</a:t>
            </a:r>
          </a:p>
          <a:p>
            <a:r>
              <a:rPr lang="en-US" dirty="0" smtClean="0"/>
              <a:t>    end</a:t>
            </a:r>
          </a:p>
          <a:p>
            <a:endParaRPr lang="en-US" dirty="0" smtClean="0"/>
          </a:p>
          <a:p>
            <a:r>
              <a:rPr lang="en-US" dirty="0" smtClean="0"/>
              <a:t>assign </a:t>
            </a:r>
            <a:r>
              <a:rPr lang="en-US" dirty="0" err="1" smtClean="0"/>
              <a:t>instr</a:t>
            </a:r>
            <a:r>
              <a:rPr lang="en-US" dirty="0" smtClean="0"/>
              <a:t> = RAM[</a:t>
            </a:r>
            <a:r>
              <a:rPr lang="en-US" dirty="0" err="1" smtClean="0"/>
              <a:t>addr</a:t>
            </a:r>
            <a:r>
              <a:rPr lang="en-US" dirty="0" smtClean="0"/>
              <a:t>];   // </a:t>
            </a:r>
            <a:r>
              <a:rPr lang="en-US" dirty="0" err="1" smtClean="0"/>
              <a:t>instr</a:t>
            </a:r>
            <a:r>
              <a:rPr lang="en-US" dirty="0" smtClean="0"/>
              <a:t> at RAM[</a:t>
            </a:r>
            <a:r>
              <a:rPr lang="en-US" dirty="0" err="1" smtClean="0"/>
              <a:t>addr</a:t>
            </a:r>
            <a:r>
              <a:rPr lang="en-US" dirty="0" smtClean="0"/>
              <a:t>] is read out</a:t>
            </a:r>
          </a:p>
          <a:p>
            <a:endParaRPr lang="en-US" dirty="0" smtClean="0"/>
          </a:p>
          <a:p>
            <a:r>
              <a:rPr lang="en-US" dirty="0" err="1" smtClean="0"/>
              <a:t>endmodule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// </a:t>
            </a:r>
            <a:r>
              <a:rPr lang="en-US" dirty="0" err="1" smtClean="0"/>
              <a:t>imem</a:t>
            </a:r>
            <a:r>
              <a:rPr lang="en-US" dirty="0" smtClean="0"/>
              <a:t> can be created with </a:t>
            </a:r>
            <a:r>
              <a:rPr lang="en-US" dirty="0" err="1" smtClean="0"/>
              <a:t>CoreGen</a:t>
            </a:r>
            <a:r>
              <a:rPr lang="en-US" dirty="0" smtClean="0"/>
              <a:t> for Xilinx synthesis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295400" y="152400"/>
            <a:ext cx="754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Alternate Model of Instr. Memory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000" y="1143000"/>
            <a:ext cx="7391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// single-cycle MIPS processor</a:t>
            </a:r>
          </a:p>
          <a:p>
            <a:r>
              <a:rPr lang="en-US" dirty="0" smtClean="0"/>
              <a:t>module </a:t>
            </a:r>
            <a:r>
              <a:rPr lang="en-US" dirty="0" err="1" smtClean="0"/>
              <a:t>mips</a:t>
            </a:r>
            <a:r>
              <a:rPr lang="en-US" dirty="0" smtClean="0"/>
              <a:t> (input  </a:t>
            </a:r>
            <a:r>
              <a:rPr lang="en-US" dirty="0" err="1" smtClean="0"/>
              <a:t>clk</a:t>
            </a:r>
            <a:r>
              <a:rPr lang="en-US" dirty="0" smtClean="0"/>
              <a:t>, reset,</a:t>
            </a:r>
          </a:p>
          <a:p>
            <a:r>
              <a:rPr lang="en-US" dirty="0" smtClean="0"/>
              <a:t>           	        output [31:0] pc,</a:t>
            </a:r>
          </a:p>
          <a:p>
            <a:r>
              <a:rPr lang="en-US" dirty="0" smtClean="0"/>
              <a:t>           	        input  [31:0]    </a:t>
            </a:r>
            <a:r>
              <a:rPr lang="en-US" dirty="0" err="1" smtClean="0"/>
              <a:t>instr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        	        output              </a:t>
            </a:r>
            <a:r>
              <a:rPr lang="en-US" dirty="0" err="1" smtClean="0"/>
              <a:t>memwrite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        	        output [31:0]  </a:t>
            </a:r>
            <a:r>
              <a:rPr lang="en-US" dirty="0" err="1" smtClean="0"/>
              <a:t>aluout</a:t>
            </a:r>
            <a:r>
              <a:rPr lang="en-US" dirty="0" smtClean="0"/>
              <a:t>, </a:t>
            </a:r>
            <a:r>
              <a:rPr lang="en-US" dirty="0" err="1" smtClean="0"/>
              <a:t>writedata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        	        input  [31:0]    </a:t>
            </a:r>
            <a:r>
              <a:rPr lang="en-US" dirty="0" err="1" smtClean="0"/>
              <a:t>readdata</a:t>
            </a:r>
            <a:r>
              <a:rPr lang="en-US" dirty="0" smtClean="0"/>
              <a:t>);</a:t>
            </a:r>
          </a:p>
          <a:p>
            <a:endParaRPr lang="en-US" dirty="0" smtClean="0"/>
          </a:p>
          <a:p>
            <a:r>
              <a:rPr lang="en-US" dirty="0" smtClean="0"/>
              <a:t>  wire           </a:t>
            </a:r>
            <a:r>
              <a:rPr lang="en-US" dirty="0" err="1" smtClean="0"/>
              <a:t>memtoreg</a:t>
            </a:r>
            <a:r>
              <a:rPr lang="en-US" dirty="0" smtClean="0"/>
              <a:t>, </a:t>
            </a:r>
            <a:r>
              <a:rPr lang="en-US" dirty="0" err="1" smtClean="0"/>
              <a:t>pcsrc</a:t>
            </a:r>
            <a:r>
              <a:rPr lang="en-US" dirty="0" smtClean="0"/>
              <a:t>, zero, </a:t>
            </a:r>
            <a:r>
              <a:rPr lang="en-US" dirty="0" err="1" smtClean="0"/>
              <a:t>alusrc</a:t>
            </a:r>
            <a:r>
              <a:rPr lang="en-US" dirty="0" smtClean="0"/>
              <a:t>, </a:t>
            </a:r>
            <a:r>
              <a:rPr lang="en-US" dirty="0" err="1" smtClean="0"/>
              <a:t>regdst</a:t>
            </a:r>
            <a:r>
              <a:rPr lang="en-US" dirty="0" smtClean="0"/>
              <a:t>, </a:t>
            </a:r>
            <a:r>
              <a:rPr lang="en-US" dirty="0" err="1" smtClean="0"/>
              <a:t>regwrite</a:t>
            </a:r>
            <a:r>
              <a:rPr lang="en-US" dirty="0" smtClean="0"/>
              <a:t>, jump;</a:t>
            </a:r>
          </a:p>
          <a:p>
            <a:r>
              <a:rPr lang="en-US" dirty="0" smtClean="0"/>
              <a:t>  wire [2:0]  </a:t>
            </a:r>
            <a:r>
              <a:rPr lang="en-US" dirty="0" err="1" smtClean="0"/>
              <a:t>alucontrol</a:t>
            </a:r>
            <a:r>
              <a:rPr lang="en-US" dirty="0" smtClean="0"/>
              <a:t>;</a:t>
            </a:r>
          </a:p>
          <a:p>
            <a:endParaRPr lang="en-US" dirty="0" smtClean="0"/>
          </a:p>
          <a:p>
            <a:r>
              <a:rPr lang="en-US" dirty="0" smtClean="0"/>
              <a:t>  controller c (</a:t>
            </a:r>
            <a:r>
              <a:rPr lang="en-US" dirty="0" err="1" smtClean="0"/>
              <a:t>instr</a:t>
            </a:r>
            <a:r>
              <a:rPr lang="en-US" dirty="0" smtClean="0"/>
              <a:t>[31:26], </a:t>
            </a:r>
            <a:r>
              <a:rPr lang="en-US" dirty="0" err="1" smtClean="0"/>
              <a:t>instr</a:t>
            </a:r>
            <a:r>
              <a:rPr lang="en-US" dirty="0" smtClean="0"/>
              <a:t>[5:0], zero, </a:t>
            </a:r>
            <a:r>
              <a:rPr lang="en-US" dirty="0" err="1" smtClean="0"/>
              <a:t>memtoreg</a:t>
            </a:r>
            <a:r>
              <a:rPr lang="en-US" dirty="0" smtClean="0"/>
              <a:t>, </a:t>
            </a:r>
            <a:r>
              <a:rPr lang="en-US" dirty="0" err="1" smtClean="0"/>
              <a:t>memwrite</a:t>
            </a:r>
            <a:r>
              <a:rPr lang="en-US" dirty="0" smtClean="0"/>
              <a:t>, </a:t>
            </a:r>
            <a:r>
              <a:rPr lang="en-US" dirty="0" err="1" smtClean="0"/>
              <a:t>pcsrc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                    </a:t>
            </a:r>
            <a:r>
              <a:rPr lang="en-US" dirty="0" err="1" smtClean="0"/>
              <a:t>alusrc</a:t>
            </a:r>
            <a:r>
              <a:rPr lang="en-US" dirty="0" smtClean="0"/>
              <a:t>, </a:t>
            </a:r>
            <a:r>
              <a:rPr lang="en-US" dirty="0" err="1" smtClean="0"/>
              <a:t>regdst</a:t>
            </a:r>
            <a:r>
              <a:rPr lang="en-US" dirty="0" smtClean="0"/>
              <a:t>, </a:t>
            </a:r>
            <a:r>
              <a:rPr lang="en-US" dirty="0" err="1" smtClean="0"/>
              <a:t>regwrite</a:t>
            </a:r>
            <a:r>
              <a:rPr lang="en-US" dirty="0" smtClean="0"/>
              <a:t>, jump, </a:t>
            </a:r>
            <a:r>
              <a:rPr lang="en-US" dirty="0" err="1" smtClean="0"/>
              <a:t>alucontrol</a:t>
            </a:r>
            <a:r>
              <a:rPr lang="en-US" dirty="0" smtClean="0"/>
              <a:t>);</a:t>
            </a:r>
          </a:p>
          <a:p>
            <a:endParaRPr lang="en-US" dirty="0" smtClean="0"/>
          </a:p>
          <a:p>
            <a:r>
              <a:rPr lang="en-US" dirty="0" smtClean="0"/>
              <a:t>  datapath </a:t>
            </a:r>
            <a:r>
              <a:rPr lang="en-US" dirty="0" err="1" smtClean="0"/>
              <a:t>dp</a:t>
            </a:r>
            <a:r>
              <a:rPr lang="en-US" dirty="0" smtClean="0"/>
              <a:t> (</a:t>
            </a:r>
            <a:r>
              <a:rPr lang="en-US" dirty="0" err="1" smtClean="0"/>
              <a:t>clk</a:t>
            </a:r>
            <a:r>
              <a:rPr lang="en-US" dirty="0" smtClean="0"/>
              <a:t>, reset, </a:t>
            </a:r>
            <a:r>
              <a:rPr lang="en-US" dirty="0" err="1" smtClean="0"/>
              <a:t>memtoreg</a:t>
            </a:r>
            <a:r>
              <a:rPr lang="en-US" dirty="0" smtClean="0"/>
              <a:t>, </a:t>
            </a:r>
            <a:r>
              <a:rPr lang="en-US" dirty="0" err="1" smtClean="0"/>
              <a:t>pcsrc</a:t>
            </a:r>
            <a:r>
              <a:rPr lang="en-US" dirty="0" smtClean="0"/>
              <a:t>, </a:t>
            </a:r>
            <a:r>
              <a:rPr lang="en-US" dirty="0" err="1" smtClean="0"/>
              <a:t>alusrc</a:t>
            </a:r>
            <a:r>
              <a:rPr lang="en-US" dirty="0" smtClean="0"/>
              <a:t>, </a:t>
            </a:r>
            <a:r>
              <a:rPr lang="en-US" dirty="0" err="1" smtClean="0"/>
              <a:t>regdst</a:t>
            </a:r>
            <a:r>
              <a:rPr lang="en-US" dirty="0" smtClean="0"/>
              <a:t>, </a:t>
            </a:r>
            <a:r>
              <a:rPr lang="en-US" dirty="0" err="1" smtClean="0"/>
              <a:t>regwrite</a:t>
            </a:r>
            <a:r>
              <a:rPr lang="en-US" dirty="0" smtClean="0"/>
              <a:t>, jump,</a:t>
            </a:r>
          </a:p>
          <a:p>
            <a:r>
              <a:rPr lang="en-US" dirty="0" smtClean="0"/>
              <a:t>                          </a:t>
            </a:r>
            <a:r>
              <a:rPr lang="en-US" dirty="0" err="1" smtClean="0"/>
              <a:t>alucontrol</a:t>
            </a:r>
            <a:r>
              <a:rPr lang="en-US" dirty="0" smtClean="0"/>
              <a:t>, zero, pc, </a:t>
            </a:r>
            <a:r>
              <a:rPr lang="en-US" dirty="0" err="1" smtClean="0"/>
              <a:t>instr</a:t>
            </a:r>
            <a:r>
              <a:rPr lang="en-US" dirty="0" smtClean="0"/>
              <a:t>, </a:t>
            </a:r>
            <a:r>
              <a:rPr lang="en-US" dirty="0" err="1" smtClean="0"/>
              <a:t>aluout</a:t>
            </a:r>
            <a:r>
              <a:rPr lang="en-US" dirty="0" smtClean="0"/>
              <a:t>, </a:t>
            </a:r>
            <a:r>
              <a:rPr lang="en-US" dirty="0" err="1" smtClean="0"/>
              <a:t>writedata</a:t>
            </a:r>
            <a:r>
              <a:rPr lang="en-US" dirty="0" smtClean="0"/>
              <a:t>, </a:t>
            </a:r>
            <a:r>
              <a:rPr lang="en-US" dirty="0" err="1" smtClean="0"/>
              <a:t>readdata</a:t>
            </a:r>
            <a:r>
              <a:rPr lang="en-US" dirty="0" smtClean="0"/>
              <a:t>);</a:t>
            </a:r>
          </a:p>
          <a:p>
            <a:endParaRPr lang="en-US" dirty="0" smtClean="0"/>
          </a:p>
          <a:p>
            <a:r>
              <a:rPr lang="en-US" dirty="0" err="1" smtClean="0"/>
              <a:t>endmodule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295400" y="152400"/>
            <a:ext cx="754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Verilog Model of MIPS Processor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000" y="1143000"/>
            <a:ext cx="73914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module controller ( input  [5:0] op, </a:t>
            </a:r>
            <a:r>
              <a:rPr lang="en-US" dirty="0" err="1" smtClean="0"/>
              <a:t>funct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              	input          zero,</a:t>
            </a:r>
          </a:p>
          <a:p>
            <a:r>
              <a:rPr lang="en-US" dirty="0" smtClean="0"/>
              <a:t>                 	 	output       </a:t>
            </a:r>
            <a:r>
              <a:rPr lang="en-US" dirty="0" err="1" smtClean="0"/>
              <a:t>memtoreg</a:t>
            </a:r>
            <a:r>
              <a:rPr lang="en-US" dirty="0" smtClean="0"/>
              <a:t>, </a:t>
            </a:r>
            <a:r>
              <a:rPr lang="en-US" dirty="0" err="1" smtClean="0"/>
              <a:t>memwrite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              	output       </a:t>
            </a:r>
            <a:r>
              <a:rPr lang="en-US" dirty="0" err="1" smtClean="0"/>
              <a:t>pcsrc</a:t>
            </a:r>
            <a:r>
              <a:rPr lang="en-US" dirty="0" smtClean="0"/>
              <a:t>, </a:t>
            </a:r>
            <a:r>
              <a:rPr lang="en-US" dirty="0" err="1" smtClean="0"/>
              <a:t>alusrc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              	output       </a:t>
            </a:r>
            <a:r>
              <a:rPr lang="en-US" dirty="0" err="1" smtClean="0"/>
              <a:t>regdst</a:t>
            </a:r>
            <a:r>
              <a:rPr lang="en-US" dirty="0" smtClean="0"/>
              <a:t>, </a:t>
            </a:r>
            <a:r>
              <a:rPr lang="en-US" dirty="0" err="1" smtClean="0"/>
              <a:t>regwrite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              	output       jump,</a:t>
            </a:r>
          </a:p>
          <a:p>
            <a:r>
              <a:rPr lang="en-US" dirty="0" smtClean="0"/>
              <a:t>                  	output [2:0] </a:t>
            </a:r>
            <a:r>
              <a:rPr lang="en-US" dirty="0" err="1" smtClean="0"/>
              <a:t>alucontrol</a:t>
            </a:r>
            <a:r>
              <a:rPr lang="en-US" dirty="0" smtClean="0"/>
              <a:t>);</a:t>
            </a:r>
          </a:p>
          <a:p>
            <a:endParaRPr lang="en-US" dirty="0" smtClean="0"/>
          </a:p>
          <a:p>
            <a:r>
              <a:rPr lang="en-US" dirty="0" smtClean="0"/>
              <a:t>   wire [1:0] </a:t>
            </a:r>
            <a:r>
              <a:rPr lang="en-US" dirty="0" err="1" smtClean="0"/>
              <a:t>aluop</a:t>
            </a:r>
            <a:r>
              <a:rPr lang="en-US" dirty="0" smtClean="0"/>
              <a:t>;</a:t>
            </a:r>
          </a:p>
          <a:p>
            <a:r>
              <a:rPr lang="en-US" dirty="0" smtClean="0"/>
              <a:t>   wire        branch;</a:t>
            </a:r>
          </a:p>
          <a:p>
            <a:endParaRPr lang="en-US" dirty="0" smtClean="0"/>
          </a:p>
          <a:p>
            <a:r>
              <a:rPr lang="en-US" dirty="0" smtClean="0"/>
              <a:t>   </a:t>
            </a:r>
            <a:r>
              <a:rPr lang="en-US" dirty="0" err="1" smtClean="0"/>
              <a:t>maindec</a:t>
            </a:r>
            <a:r>
              <a:rPr lang="en-US" dirty="0" smtClean="0"/>
              <a:t> </a:t>
            </a:r>
            <a:r>
              <a:rPr lang="en-US" dirty="0" err="1" smtClean="0"/>
              <a:t>md</a:t>
            </a:r>
            <a:r>
              <a:rPr lang="en-US" dirty="0" smtClean="0"/>
              <a:t> (op, </a:t>
            </a:r>
            <a:r>
              <a:rPr lang="en-US" dirty="0" err="1" smtClean="0"/>
              <a:t>regwrite</a:t>
            </a:r>
            <a:r>
              <a:rPr lang="en-US" dirty="0" smtClean="0"/>
              <a:t>, </a:t>
            </a:r>
            <a:r>
              <a:rPr lang="en-US" dirty="0" err="1" smtClean="0"/>
              <a:t>regdst</a:t>
            </a:r>
            <a:r>
              <a:rPr lang="en-US" dirty="0" smtClean="0"/>
              <a:t>, </a:t>
            </a:r>
            <a:r>
              <a:rPr lang="en-US" dirty="0" err="1" smtClean="0"/>
              <a:t>alusrc</a:t>
            </a:r>
            <a:r>
              <a:rPr lang="en-US" dirty="0" smtClean="0"/>
              <a:t>, branch, </a:t>
            </a:r>
            <a:r>
              <a:rPr lang="en-US" dirty="0" err="1" smtClean="0"/>
              <a:t>memwrite</a:t>
            </a:r>
            <a:r>
              <a:rPr lang="en-US" dirty="0" smtClean="0"/>
              <a:t>,  </a:t>
            </a:r>
            <a:r>
              <a:rPr lang="en-US" dirty="0" err="1" smtClean="0"/>
              <a:t>memtoreg</a:t>
            </a:r>
            <a:r>
              <a:rPr lang="en-US" dirty="0" smtClean="0"/>
              <a:t>,</a:t>
            </a:r>
          </a:p>
          <a:p>
            <a:r>
              <a:rPr lang="en-US" dirty="0" smtClean="0"/>
              <a:t>		 </a:t>
            </a:r>
            <a:r>
              <a:rPr lang="en-US" dirty="0" err="1" smtClean="0"/>
              <a:t>aluop</a:t>
            </a:r>
            <a:r>
              <a:rPr lang="en-US" dirty="0" smtClean="0"/>
              <a:t>, jump);</a:t>
            </a:r>
          </a:p>
          <a:p>
            <a:endParaRPr lang="en-US" dirty="0" smtClean="0"/>
          </a:p>
          <a:p>
            <a:r>
              <a:rPr lang="en-US" dirty="0" smtClean="0"/>
              <a:t>   </a:t>
            </a:r>
            <a:r>
              <a:rPr lang="en-US" dirty="0" err="1" smtClean="0"/>
              <a:t>aludec</a:t>
            </a:r>
            <a:r>
              <a:rPr lang="en-US" dirty="0" smtClean="0"/>
              <a:t>  ad (</a:t>
            </a:r>
            <a:r>
              <a:rPr lang="en-US" dirty="0" err="1" smtClean="0"/>
              <a:t>funct</a:t>
            </a:r>
            <a:r>
              <a:rPr lang="en-US" dirty="0" smtClean="0"/>
              <a:t>, </a:t>
            </a:r>
            <a:r>
              <a:rPr lang="en-US" dirty="0" err="1" smtClean="0"/>
              <a:t>aluop</a:t>
            </a:r>
            <a:r>
              <a:rPr lang="en-US" dirty="0" smtClean="0"/>
              <a:t>, </a:t>
            </a:r>
            <a:r>
              <a:rPr lang="en-US" dirty="0" err="1" smtClean="0"/>
              <a:t>alucontrol</a:t>
            </a:r>
            <a:r>
              <a:rPr lang="en-US" dirty="0" smtClean="0"/>
              <a:t>);</a:t>
            </a:r>
          </a:p>
          <a:p>
            <a:endParaRPr lang="en-US" dirty="0" smtClean="0"/>
          </a:p>
          <a:p>
            <a:r>
              <a:rPr lang="en-US" dirty="0" smtClean="0"/>
              <a:t>   assign </a:t>
            </a:r>
            <a:r>
              <a:rPr lang="en-US" dirty="0" err="1" smtClean="0"/>
              <a:t>pcsrc</a:t>
            </a:r>
            <a:r>
              <a:rPr lang="en-US" dirty="0" smtClean="0"/>
              <a:t> = branch &amp; zero;</a:t>
            </a:r>
          </a:p>
          <a:p>
            <a:endParaRPr lang="en-US" dirty="0" smtClean="0"/>
          </a:p>
          <a:p>
            <a:r>
              <a:rPr lang="en-US" dirty="0" err="1" smtClean="0"/>
              <a:t>endmodule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295400" y="152400"/>
            <a:ext cx="754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Verilog Model of Controller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000" y="1143000"/>
            <a:ext cx="73914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module </a:t>
            </a:r>
            <a:r>
              <a:rPr lang="en-US" dirty="0" err="1" smtClean="0"/>
              <a:t>maindec</a:t>
            </a:r>
            <a:r>
              <a:rPr lang="en-US" dirty="0" smtClean="0"/>
              <a:t> (input  [5:0] op, output </a:t>
            </a:r>
            <a:r>
              <a:rPr lang="en-US" dirty="0" err="1" smtClean="0"/>
              <a:t>regwrite</a:t>
            </a:r>
            <a:r>
              <a:rPr lang="en-US" dirty="0" smtClean="0"/>
              <a:t>, </a:t>
            </a:r>
            <a:r>
              <a:rPr lang="en-US" dirty="0" err="1" smtClean="0"/>
              <a:t>regdst</a:t>
            </a:r>
            <a:r>
              <a:rPr lang="en-US" dirty="0" smtClean="0"/>
              <a:t>, </a:t>
            </a:r>
            <a:r>
              <a:rPr lang="en-US" dirty="0" err="1" smtClean="0"/>
              <a:t>alusrc</a:t>
            </a:r>
            <a:r>
              <a:rPr lang="en-US" dirty="0" smtClean="0"/>
              <a:t>, branch,</a:t>
            </a:r>
          </a:p>
          <a:p>
            <a:r>
              <a:rPr lang="en-US" dirty="0" smtClean="0"/>
              <a:t>	               output </a:t>
            </a:r>
            <a:r>
              <a:rPr lang="en-US" dirty="0" err="1" smtClean="0"/>
              <a:t>memwrite</a:t>
            </a:r>
            <a:r>
              <a:rPr lang="en-US" dirty="0" smtClean="0"/>
              <a:t>, </a:t>
            </a:r>
            <a:r>
              <a:rPr lang="en-US" dirty="0" err="1" smtClean="0"/>
              <a:t>memtoreg</a:t>
            </a:r>
            <a:r>
              <a:rPr lang="en-US" dirty="0" smtClean="0"/>
              <a:t>, output [1:0] </a:t>
            </a:r>
            <a:r>
              <a:rPr lang="en-US" dirty="0" err="1" smtClean="0"/>
              <a:t>aluop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                            output jump);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reg</a:t>
            </a:r>
            <a:r>
              <a:rPr lang="en-US" dirty="0" smtClean="0"/>
              <a:t> [8:0] controls;</a:t>
            </a:r>
          </a:p>
          <a:p>
            <a:endParaRPr lang="en-US" dirty="0" smtClean="0"/>
          </a:p>
          <a:p>
            <a:r>
              <a:rPr lang="en-US" dirty="0" smtClean="0"/>
              <a:t>   assign {</a:t>
            </a:r>
            <a:r>
              <a:rPr lang="en-US" dirty="0" err="1" smtClean="0"/>
              <a:t>regwrite</a:t>
            </a:r>
            <a:r>
              <a:rPr lang="en-US" dirty="0" smtClean="0"/>
              <a:t>, </a:t>
            </a:r>
            <a:r>
              <a:rPr lang="en-US" dirty="0" err="1" smtClean="0"/>
              <a:t>regdst</a:t>
            </a:r>
            <a:r>
              <a:rPr lang="en-US" dirty="0" smtClean="0"/>
              <a:t>, </a:t>
            </a:r>
            <a:r>
              <a:rPr lang="en-US" dirty="0" err="1" smtClean="0"/>
              <a:t>alusrc</a:t>
            </a:r>
            <a:r>
              <a:rPr lang="en-US" dirty="0" smtClean="0"/>
              <a:t>, branch, </a:t>
            </a:r>
            <a:r>
              <a:rPr lang="en-US" dirty="0" err="1" smtClean="0"/>
              <a:t>memwrite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            </a:t>
            </a:r>
            <a:r>
              <a:rPr lang="en-US" dirty="0" err="1" smtClean="0"/>
              <a:t>memtoreg</a:t>
            </a:r>
            <a:r>
              <a:rPr lang="en-US" dirty="0" smtClean="0"/>
              <a:t>,  </a:t>
            </a:r>
            <a:r>
              <a:rPr lang="en-US" dirty="0" err="1" smtClean="0"/>
              <a:t>aluop</a:t>
            </a:r>
            <a:r>
              <a:rPr lang="en-US" dirty="0" smtClean="0"/>
              <a:t>, jump} = controls;</a:t>
            </a:r>
          </a:p>
          <a:p>
            <a:endParaRPr lang="en-US" dirty="0" smtClean="0"/>
          </a:p>
          <a:p>
            <a:r>
              <a:rPr lang="en-US" dirty="0" smtClean="0"/>
              <a:t>  always @(*)</a:t>
            </a:r>
          </a:p>
          <a:p>
            <a:r>
              <a:rPr lang="en-US" dirty="0" smtClean="0"/>
              <a:t>    case(op)</a:t>
            </a:r>
          </a:p>
          <a:p>
            <a:r>
              <a:rPr lang="en-US" dirty="0" smtClean="0"/>
              <a:t>      6'b000000: controls </a:t>
            </a:r>
            <a:r>
              <a:rPr lang="en-US" dirty="0" smtClean="0"/>
              <a:t> = </a:t>
            </a:r>
            <a:r>
              <a:rPr lang="en-US" dirty="0" smtClean="0"/>
              <a:t>9'b110000100; //</a:t>
            </a:r>
            <a:r>
              <a:rPr lang="en-US" dirty="0" err="1" smtClean="0"/>
              <a:t>Rtype</a:t>
            </a:r>
            <a:endParaRPr lang="en-US" dirty="0" smtClean="0"/>
          </a:p>
          <a:p>
            <a:r>
              <a:rPr lang="en-US" dirty="0" smtClean="0"/>
              <a:t>      6'b100011: controls </a:t>
            </a:r>
            <a:r>
              <a:rPr lang="en-US" dirty="0" smtClean="0"/>
              <a:t> = </a:t>
            </a:r>
            <a:r>
              <a:rPr lang="en-US" dirty="0" smtClean="0"/>
              <a:t>9'b101001000; //LW</a:t>
            </a:r>
          </a:p>
          <a:p>
            <a:r>
              <a:rPr lang="en-US" dirty="0" smtClean="0"/>
              <a:t>      6'b101011: controls </a:t>
            </a:r>
            <a:r>
              <a:rPr lang="en-US" dirty="0" smtClean="0"/>
              <a:t> = </a:t>
            </a:r>
            <a:r>
              <a:rPr lang="en-US" dirty="0" smtClean="0"/>
              <a:t>9'b001010000; //SW</a:t>
            </a:r>
          </a:p>
          <a:p>
            <a:r>
              <a:rPr lang="en-US" dirty="0" smtClean="0"/>
              <a:t>      6'b000100: controls </a:t>
            </a:r>
            <a:r>
              <a:rPr lang="en-US" dirty="0" smtClean="0"/>
              <a:t> = </a:t>
            </a:r>
            <a:r>
              <a:rPr lang="en-US" dirty="0" smtClean="0"/>
              <a:t>9'b000100010; //BEQ</a:t>
            </a:r>
          </a:p>
          <a:p>
            <a:r>
              <a:rPr lang="en-US" dirty="0" smtClean="0"/>
              <a:t>      6'b001000: controls </a:t>
            </a:r>
            <a:r>
              <a:rPr lang="en-US" dirty="0" smtClean="0"/>
              <a:t> = </a:t>
            </a:r>
            <a:r>
              <a:rPr lang="en-US" dirty="0" smtClean="0"/>
              <a:t>9'b101000000; //ADDI</a:t>
            </a:r>
          </a:p>
          <a:p>
            <a:r>
              <a:rPr lang="en-US" dirty="0" smtClean="0"/>
              <a:t>      6'b000010: controls </a:t>
            </a:r>
            <a:r>
              <a:rPr lang="en-US" dirty="0" smtClean="0"/>
              <a:t> = </a:t>
            </a:r>
            <a:r>
              <a:rPr lang="en-US" dirty="0" smtClean="0"/>
              <a:t>9'b000000001; //J</a:t>
            </a:r>
          </a:p>
          <a:p>
            <a:r>
              <a:rPr lang="en-US" dirty="0" smtClean="0"/>
              <a:t>      default:   </a:t>
            </a:r>
            <a:r>
              <a:rPr lang="en-US" dirty="0" smtClean="0"/>
              <a:t>    controls  = </a:t>
            </a:r>
            <a:r>
              <a:rPr lang="en-US" dirty="0" smtClean="0"/>
              <a:t>9'bxxxxxxxxx; </a:t>
            </a:r>
            <a:r>
              <a:rPr lang="en-US" dirty="0" smtClean="0"/>
              <a:t>   //???</a:t>
            </a:r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endcase</a:t>
            </a:r>
            <a:endParaRPr lang="en-US" dirty="0" smtClean="0"/>
          </a:p>
          <a:p>
            <a:r>
              <a:rPr lang="en-US" dirty="0" err="1" smtClean="0"/>
              <a:t>endmodule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295400" y="152400"/>
            <a:ext cx="754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Verilog Model of Main Decoder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971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219200"/>
            <a:ext cx="7924800" cy="49530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3500" dirty="0"/>
              <a:t>Program execution time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14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b="1" dirty="0" smtClean="0">
                <a:solidFill>
                  <a:schemeClr val="accent1"/>
                </a:solidFill>
              </a:rPr>
              <a:t>Execution </a:t>
            </a:r>
            <a:r>
              <a:rPr lang="en-US" sz="2400" b="1" dirty="0">
                <a:solidFill>
                  <a:schemeClr val="accent1"/>
                </a:solidFill>
              </a:rPr>
              <a:t>Time = </a:t>
            </a:r>
            <a:r>
              <a:rPr lang="en-US" sz="2400" b="1" dirty="0" smtClean="0">
                <a:solidFill>
                  <a:schemeClr val="accent1"/>
                </a:solidFill>
              </a:rPr>
              <a:t>(#instructions</a:t>
            </a:r>
            <a:r>
              <a:rPr lang="en-US" sz="2400" b="1" dirty="0">
                <a:solidFill>
                  <a:schemeClr val="accent1"/>
                </a:solidFill>
              </a:rPr>
              <a:t>)(cycles/instruction)(seconds/cycle)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1400" b="1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3500" dirty="0"/>
              <a:t>Definitions</a:t>
            </a:r>
            <a:r>
              <a:rPr lang="en-US" sz="3500" dirty="0" smtClean="0"/>
              <a:t>:</a:t>
            </a:r>
          </a:p>
          <a:p>
            <a:pPr lvl="1">
              <a:lnSpc>
                <a:spcPct val="90000"/>
              </a:lnSpc>
            </a:pPr>
            <a:r>
              <a:rPr lang="en-US" sz="3100" dirty="0" smtClean="0"/>
              <a:t>IC: Instruction Count (= #instructions)</a:t>
            </a:r>
            <a:endParaRPr lang="en-US" sz="3100" dirty="0"/>
          </a:p>
          <a:p>
            <a:pPr lvl="1">
              <a:lnSpc>
                <a:spcPct val="90000"/>
              </a:lnSpc>
            </a:pPr>
            <a:r>
              <a:rPr lang="en-US" dirty="0" smtClean="0"/>
              <a:t>CPI: </a:t>
            </a:r>
            <a:r>
              <a:rPr lang="en-US" dirty="0" smtClean="0"/>
              <a:t>Cycles/Instruction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 smtClean="0"/>
              <a:t>clock period: seconds/cycle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 smtClean="0"/>
              <a:t>IPC: </a:t>
            </a:r>
            <a:r>
              <a:rPr lang="en-US" dirty="0" smtClean="0"/>
              <a:t>Instructions/Cycle  (= 1/CPI)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sz="3500" dirty="0"/>
              <a:t>Challenge is to satisfy constraints of: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Cost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Power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Performance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Processor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4440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000" y="1143000"/>
            <a:ext cx="7391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module </a:t>
            </a:r>
            <a:r>
              <a:rPr lang="en-US" dirty="0" err="1" smtClean="0"/>
              <a:t>aludec</a:t>
            </a:r>
            <a:r>
              <a:rPr lang="en-US" dirty="0" smtClean="0"/>
              <a:t> (input           [5:0] </a:t>
            </a:r>
            <a:r>
              <a:rPr lang="en-US" dirty="0" err="1" smtClean="0"/>
              <a:t>funct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                         input           [1:0] </a:t>
            </a:r>
            <a:r>
              <a:rPr lang="en-US" dirty="0" err="1" smtClean="0"/>
              <a:t>aluop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                         output </a:t>
            </a:r>
            <a:r>
              <a:rPr lang="en-US" dirty="0" err="1" smtClean="0"/>
              <a:t>reg</a:t>
            </a:r>
            <a:r>
              <a:rPr lang="en-US" dirty="0" smtClean="0"/>
              <a:t> </a:t>
            </a:r>
            <a:r>
              <a:rPr lang="en-US" dirty="0" smtClean="0"/>
              <a:t>[</a:t>
            </a:r>
            <a:r>
              <a:rPr lang="en-US" dirty="0" smtClean="0"/>
              <a:t>2:0] </a:t>
            </a:r>
            <a:r>
              <a:rPr lang="en-US" dirty="0" err="1" smtClean="0"/>
              <a:t>alucontrol</a:t>
            </a:r>
            <a:r>
              <a:rPr lang="en-US" dirty="0" smtClean="0"/>
              <a:t>);</a:t>
            </a:r>
          </a:p>
          <a:p>
            <a:r>
              <a:rPr lang="en-US" dirty="0" smtClean="0"/>
              <a:t>  always @(*)</a:t>
            </a:r>
          </a:p>
          <a:p>
            <a:r>
              <a:rPr lang="en-US" dirty="0" smtClean="0"/>
              <a:t>    case(</a:t>
            </a:r>
            <a:r>
              <a:rPr lang="en-US" dirty="0" err="1" smtClean="0"/>
              <a:t>aluop</a:t>
            </a:r>
            <a:r>
              <a:rPr lang="en-US" dirty="0" smtClean="0"/>
              <a:t>)</a:t>
            </a:r>
          </a:p>
          <a:p>
            <a:r>
              <a:rPr lang="en-US" dirty="0" smtClean="0"/>
              <a:t>      2'b00: </a:t>
            </a:r>
            <a:r>
              <a:rPr lang="en-US" dirty="0" err="1" smtClean="0"/>
              <a:t>alucontrol</a:t>
            </a:r>
            <a:r>
              <a:rPr lang="en-US" dirty="0" smtClean="0"/>
              <a:t> </a:t>
            </a:r>
            <a:r>
              <a:rPr lang="en-US" dirty="0" smtClean="0"/>
              <a:t> = </a:t>
            </a:r>
            <a:r>
              <a:rPr lang="en-US" dirty="0" smtClean="0"/>
              <a:t>3'b010;  // add</a:t>
            </a:r>
          </a:p>
          <a:p>
            <a:r>
              <a:rPr lang="en-US" dirty="0" smtClean="0"/>
              <a:t>      2'b01: </a:t>
            </a:r>
            <a:r>
              <a:rPr lang="en-US" dirty="0" err="1" smtClean="0"/>
              <a:t>alucontrol</a:t>
            </a:r>
            <a:r>
              <a:rPr lang="en-US" dirty="0" smtClean="0"/>
              <a:t> </a:t>
            </a:r>
            <a:r>
              <a:rPr lang="en-US" dirty="0" smtClean="0"/>
              <a:t> = </a:t>
            </a:r>
            <a:r>
              <a:rPr lang="en-US" dirty="0" smtClean="0"/>
              <a:t>3'b110;  // sub</a:t>
            </a:r>
          </a:p>
          <a:p>
            <a:r>
              <a:rPr lang="en-US" dirty="0" smtClean="0"/>
              <a:t>      default: case(</a:t>
            </a:r>
            <a:r>
              <a:rPr lang="en-US" dirty="0" err="1" smtClean="0"/>
              <a:t>funct</a:t>
            </a:r>
            <a:r>
              <a:rPr lang="en-US" dirty="0" smtClean="0"/>
              <a:t>)          </a:t>
            </a:r>
            <a:r>
              <a:rPr lang="en-US" dirty="0" smtClean="0"/>
              <a:t>      // </a:t>
            </a:r>
            <a:r>
              <a:rPr lang="en-US" dirty="0" smtClean="0"/>
              <a:t>RTYPE</a:t>
            </a:r>
          </a:p>
          <a:p>
            <a:r>
              <a:rPr lang="en-US" dirty="0" smtClean="0"/>
              <a:t>          6'b100000: </a:t>
            </a:r>
            <a:r>
              <a:rPr lang="en-US" dirty="0" err="1" smtClean="0"/>
              <a:t>alucontrol</a:t>
            </a:r>
            <a:r>
              <a:rPr lang="en-US" dirty="0" smtClean="0"/>
              <a:t> </a:t>
            </a:r>
            <a:r>
              <a:rPr lang="en-US" dirty="0" smtClean="0"/>
              <a:t> = </a:t>
            </a:r>
            <a:r>
              <a:rPr lang="en-US" dirty="0" smtClean="0"/>
              <a:t>3'b010; // ADD</a:t>
            </a:r>
          </a:p>
          <a:p>
            <a:r>
              <a:rPr lang="en-US" dirty="0" smtClean="0"/>
              <a:t>          6'b100010: </a:t>
            </a:r>
            <a:r>
              <a:rPr lang="en-US" dirty="0" err="1" smtClean="0"/>
              <a:t>alucontrol</a:t>
            </a:r>
            <a:r>
              <a:rPr lang="en-US" dirty="0" smtClean="0"/>
              <a:t> </a:t>
            </a:r>
            <a:r>
              <a:rPr lang="en-US" dirty="0" smtClean="0"/>
              <a:t> = </a:t>
            </a:r>
            <a:r>
              <a:rPr lang="en-US" dirty="0" smtClean="0"/>
              <a:t>3'b110; // SUB</a:t>
            </a:r>
          </a:p>
          <a:p>
            <a:r>
              <a:rPr lang="en-US" dirty="0" smtClean="0"/>
              <a:t>          6'b100100: </a:t>
            </a:r>
            <a:r>
              <a:rPr lang="en-US" dirty="0" err="1" smtClean="0"/>
              <a:t>alucontrol</a:t>
            </a:r>
            <a:r>
              <a:rPr lang="en-US" dirty="0" smtClean="0"/>
              <a:t> </a:t>
            </a:r>
            <a:r>
              <a:rPr lang="en-US" dirty="0" smtClean="0"/>
              <a:t> = </a:t>
            </a:r>
            <a:r>
              <a:rPr lang="en-US" dirty="0" smtClean="0"/>
              <a:t>3'b000; // AND</a:t>
            </a:r>
          </a:p>
          <a:p>
            <a:r>
              <a:rPr lang="en-US" dirty="0" smtClean="0"/>
              <a:t>          6'b100101: </a:t>
            </a:r>
            <a:r>
              <a:rPr lang="en-US" dirty="0" err="1" smtClean="0"/>
              <a:t>alucontrol</a:t>
            </a:r>
            <a:r>
              <a:rPr lang="en-US" dirty="0" smtClean="0"/>
              <a:t> </a:t>
            </a:r>
            <a:r>
              <a:rPr lang="en-US" dirty="0" smtClean="0"/>
              <a:t> = </a:t>
            </a:r>
            <a:r>
              <a:rPr lang="en-US" dirty="0" smtClean="0"/>
              <a:t>3'b001; // OR</a:t>
            </a:r>
          </a:p>
          <a:p>
            <a:r>
              <a:rPr lang="en-US" dirty="0" smtClean="0"/>
              <a:t>          6'b101010: </a:t>
            </a:r>
            <a:r>
              <a:rPr lang="en-US" dirty="0" err="1" smtClean="0"/>
              <a:t>alucontrol</a:t>
            </a:r>
            <a:r>
              <a:rPr lang="en-US" dirty="0" smtClean="0"/>
              <a:t> </a:t>
            </a:r>
            <a:r>
              <a:rPr lang="en-US" dirty="0" smtClean="0"/>
              <a:t> = </a:t>
            </a:r>
            <a:r>
              <a:rPr lang="en-US" dirty="0" smtClean="0"/>
              <a:t>3'b111; // SLT</a:t>
            </a:r>
          </a:p>
          <a:p>
            <a:r>
              <a:rPr lang="en-US" dirty="0" smtClean="0"/>
              <a:t>          default:   </a:t>
            </a:r>
            <a:r>
              <a:rPr lang="en-US" dirty="0" smtClean="0"/>
              <a:t>    </a:t>
            </a:r>
            <a:r>
              <a:rPr lang="en-US" dirty="0" err="1" smtClean="0"/>
              <a:t>alucontrol</a:t>
            </a:r>
            <a:r>
              <a:rPr lang="en-US" dirty="0" smtClean="0"/>
              <a:t>  = </a:t>
            </a:r>
            <a:r>
              <a:rPr lang="en-US" dirty="0" smtClean="0"/>
              <a:t>3'bxxx; // ???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endcase</a:t>
            </a:r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endcase</a:t>
            </a:r>
            <a:endParaRPr lang="en-US" dirty="0" smtClean="0"/>
          </a:p>
          <a:p>
            <a:r>
              <a:rPr lang="en-US" dirty="0" err="1" smtClean="0"/>
              <a:t>endmodule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295400" y="152400"/>
            <a:ext cx="754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Verilog Model of ALU Decoder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000" y="1143000"/>
            <a:ext cx="73914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module datapath (input  </a:t>
            </a:r>
            <a:r>
              <a:rPr lang="en-US" dirty="0" err="1" smtClean="0"/>
              <a:t>clk</a:t>
            </a:r>
            <a:r>
              <a:rPr lang="en-US" dirty="0" smtClean="0"/>
              <a:t>, reset, </a:t>
            </a:r>
            <a:r>
              <a:rPr lang="en-US" dirty="0" err="1" smtClean="0"/>
              <a:t>memtoreg</a:t>
            </a:r>
            <a:r>
              <a:rPr lang="en-US" dirty="0" smtClean="0"/>
              <a:t>, </a:t>
            </a:r>
            <a:r>
              <a:rPr lang="en-US" dirty="0" err="1" smtClean="0"/>
              <a:t>pcsrc</a:t>
            </a:r>
            <a:r>
              <a:rPr lang="en-US" dirty="0" smtClean="0"/>
              <a:t>, </a:t>
            </a:r>
            <a:r>
              <a:rPr lang="en-US" dirty="0" err="1" smtClean="0"/>
              <a:t>alusrc</a:t>
            </a:r>
            <a:r>
              <a:rPr lang="en-US" dirty="0" smtClean="0"/>
              <a:t>, </a:t>
            </a:r>
            <a:r>
              <a:rPr lang="en-US" dirty="0" err="1" smtClean="0"/>
              <a:t>regdst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            input </a:t>
            </a:r>
            <a:r>
              <a:rPr lang="en-US" dirty="0" err="1" smtClean="0"/>
              <a:t>regwrite</a:t>
            </a:r>
            <a:r>
              <a:rPr lang="en-US" dirty="0" smtClean="0"/>
              <a:t>, jump, input  [2:0]  </a:t>
            </a:r>
            <a:r>
              <a:rPr lang="en-US" dirty="0" err="1" smtClean="0"/>
              <a:t>alucontrol</a:t>
            </a:r>
            <a:r>
              <a:rPr lang="en-US" dirty="0" smtClean="0"/>
              <a:t>, </a:t>
            </a:r>
          </a:p>
          <a:p>
            <a:r>
              <a:rPr lang="en-US" dirty="0" smtClean="0"/>
              <a:t>                output  zero, output [31:0] pc, input  [31:0] </a:t>
            </a:r>
            <a:r>
              <a:rPr lang="en-US" dirty="0" err="1" smtClean="0"/>
              <a:t>instr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            output [31:0] </a:t>
            </a:r>
            <a:r>
              <a:rPr lang="en-US" dirty="0" err="1" smtClean="0"/>
              <a:t>aluout</a:t>
            </a:r>
            <a:r>
              <a:rPr lang="en-US" dirty="0" smtClean="0"/>
              <a:t>, </a:t>
            </a:r>
            <a:r>
              <a:rPr lang="en-US" dirty="0" err="1" smtClean="0"/>
              <a:t>writedata</a:t>
            </a:r>
            <a:r>
              <a:rPr lang="en-US" dirty="0" smtClean="0"/>
              <a:t>, input  [31:0] </a:t>
            </a:r>
            <a:r>
              <a:rPr lang="en-US" dirty="0" err="1" smtClean="0"/>
              <a:t>readdata</a:t>
            </a:r>
            <a:r>
              <a:rPr lang="en-US" dirty="0" smtClean="0"/>
              <a:t>);</a:t>
            </a:r>
          </a:p>
          <a:p>
            <a:endParaRPr lang="en-US" dirty="0" smtClean="0"/>
          </a:p>
          <a:p>
            <a:r>
              <a:rPr lang="en-US" dirty="0" smtClean="0"/>
              <a:t>  wire [4:0]  </a:t>
            </a:r>
            <a:r>
              <a:rPr lang="en-US" dirty="0" err="1" smtClean="0"/>
              <a:t>writereg</a:t>
            </a:r>
            <a:r>
              <a:rPr lang="en-US" dirty="0" smtClean="0"/>
              <a:t>;</a:t>
            </a:r>
          </a:p>
          <a:p>
            <a:r>
              <a:rPr lang="en-US" dirty="0" smtClean="0"/>
              <a:t>  wire [31:0] </a:t>
            </a:r>
            <a:r>
              <a:rPr lang="en-US" dirty="0" err="1" smtClean="0"/>
              <a:t>pcnext</a:t>
            </a:r>
            <a:r>
              <a:rPr lang="en-US" dirty="0" smtClean="0"/>
              <a:t>, </a:t>
            </a:r>
            <a:r>
              <a:rPr lang="en-US" dirty="0" err="1" smtClean="0"/>
              <a:t>pcnextbr</a:t>
            </a:r>
            <a:r>
              <a:rPr lang="en-US" dirty="0" smtClean="0"/>
              <a:t>, pcplus4, </a:t>
            </a:r>
            <a:r>
              <a:rPr lang="en-US" dirty="0" err="1" smtClean="0"/>
              <a:t>pcbranch</a:t>
            </a:r>
            <a:r>
              <a:rPr lang="en-US" dirty="0" smtClean="0"/>
              <a:t>;</a:t>
            </a:r>
          </a:p>
          <a:p>
            <a:r>
              <a:rPr lang="en-US" dirty="0" smtClean="0"/>
              <a:t>  wire [31:0] </a:t>
            </a:r>
            <a:r>
              <a:rPr lang="en-US" dirty="0" err="1" smtClean="0"/>
              <a:t>signimm</a:t>
            </a:r>
            <a:r>
              <a:rPr lang="en-US" dirty="0" smtClean="0"/>
              <a:t>, </a:t>
            </a:r>
            <a:r>
              <a:rPr lang="en-US" dirty="0" err="1" smtClean="0"/>
              <a:t>signimmsh</a:t>
            </a:r>
            <a:r>
              <a:rPr lang="en-US" dirty="0" smtClean="0"/>
              <a:t>, </a:t>
            </a:r>
            <a:r>
              <a:rPr lang="en-US" dirty="0" err="1" smtClean="0"/>
              <a:t>srca</a:t>
            </a:r>
            <a:r>
              <a:rPr lang="en-US" dirty="0" smtClean="0"/>
              <a:t>, </a:t>
            </a:r>
            <a:r>
              <a:rPr lang="en-US" dirty="0" err="1" smtClean="0"/>
              <a:t>srcb</a:t>
            </a:r>
            <a:r>
              <a:rPr lang="en-US" dirty="0" smtClean="0"/>
              <a:t>, result;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 // next PC logic</a:t>
            </a:r>
          </a:p>
          <a:p>
            <a:r>
              <a:rPr lang="en-US" dirty="0" smtClean="0"/>
              <a:t>  </a:t>
            </a:r>
            <a:r>
              <a:rPr lang="en-US" dirty="0" err="1" smtClean="0"/>
              <a:t>flopr</a:t>
            </a:r>
            <a:r>
              <a:rPr lang="en-US" dirty="0" smtClean="0"/>
              <a:t> #(32) </a:t>
            </a:r>
            <a:r>
              <a:rPr lang="en-US" dirty="0" err="1" smtClean="0"/>
              <a:t>pcreg</a:t>
            </a:r>
            <a:r>
              <a:rPr lang="en-US" dirty="0" smtClean="0"/>
              <a:t>(</a:t>
            </a:r>
            <a:r>
              <a:rPr lang="en-US" dirty="0" err="1" smtClean="0"/>
              <a:t>clk</a:t>
            </a:r>
            <a:r>
              <a:rPr lang="en-US" dirty="0" smtClean="0"/>
              <a:t>, reset, </a:t>
            </a:r>
            <a:r>
              <a:rPr lang="en-US" dirty="0" err="1" smtClean="0"/>
              <a:t>pcnext</a:t>
            </a:r>
            <a:r>
              <a:rPr lang="en-US" dirty="0" smtClean="0"/>
              <a:t>, pc);</a:t>
            </a:r>
          </a:p>
          <a:p>
            <a:r>
              <a:rPr lang="en-US" dirty="0" smtClean="0"/>
              <a:t>  adder          pcadd1(pc, 32'b100, pcplus4);</a:t>
            </a:r>
          </a:p>
          <a:p>
            <a:r>
              <a:rPr lang="en-US" dirty="0" smtClean="0"/>
              <a:t>  sl2                </a:t>
            </a:r>
            <a:r>
              <a:rPr lang="en-US" dirty="0" err="1" smtClean="0"/>
              <a:t>immsh</a:t>
            </a:r>
            <a:r>
              <a:rPr lang="en-US" dirty="0" smtClean="0"/>
              <a:t>(</a:t>
            </a:r>
            <a:r>
              <a:rPr lang="en-US" dirty="0" err="1" smtClean="0"/>
              <a:t>signimm</a:t>
            </a:r>
            <a:r>
              <a:rPr lang="en-US" dirty="0" smtClean="0"/>
              <a:t>, </a:t>
            </a:r>
            <a:r>
              <a:rPr lang="en-US" dirty="0" err="1" smtClean="0"/>
              <a:t>signimmsh</a:t>
            </a:r>
            <a:r>
              <a:rPr lang="en-US" dirty="0" smtClean="0"/>
              <a:t>);</a:t>
            </a:r>
          </a:p>
          <a:p>
            <a:r>
              <a:rPr lang="en-US" dirty="0" smtClean="0"/>
              <a:t>  adder          pcadd2(pcplus4, </a:t>
            </a:r>
            <a:r>
              <a:rPr lang="en-US" dirty="0" err="1" smtClean="0"/>
              <a:t>signimmsh</a:t>
            </a:r>
            <a:r>
              <a:rPr lang="en-US" dirty="0" smtClean="0"/>
              <a:t>, </a:t>
            </a:r>
            <a:r>
              <a:rPr lang="en-US" dirty="0" err="1" smtClean="0"/>
              <a:t>pcbranch</a:t>
            </a:r>
            <a:r>
              <a:rPr lang="en-US" dirty="0" smtClean="0"/>
              <a:t>);</a:t>
            </a:r>
          </a:p>
          <a:p>
            <a:r>
              <a:rPr lang="en-US" dirty="0" smtClean="0"/>
              <a:t>  mux2 #(32)  </a:t>
            </a:r>
            <a:r>
              <a:rPr lang="en-US" dirty="0" err="1" smtClean="0"/>
              <a:t>pcbrmux</a:t>
            </a:r>
            <a:r>
              <a:rPr lang="en-US" dirty="0" smtClean="0"/>
              <a:t>(pcplus4, </a:t>
            </a:r>
            <a:r>
              <a:rPr lang="en-US" dirty="0" err="1" smtClean="0"/>
              <a:t>pcbranch</a:t>
            </a:r>
            <a:r>
              <a:rPr lang="en-US" dirty="0" smtClean="0"/>
              <a:t>, </a:t>
            </a:r>
            <a:r>
              <a:rPr lang="en-US" dirty="0" err="1" smtClean="0"/>
              <a:t>pcsrc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                  </a:t>
            </a:r>
            <a:r>
              <a:rPr lang="en-US" dirty="0" err="1" smtClean="0"/>
              <a:t>pcnextbr</a:t>
            </a:r>
            <a:r>
              <a:rPr lang="en-US" dirty="0" smtClean="0"/>
              <a:t>);</a:t>
            </a:r>
          </a:p>
          <a:p>
            <a:r>
              <a:rPr lang="en-US" dirty="0" smtClean="0"/>
              <a:t>  mux2 #(32)  </a:t>
            </a:r>
            <a:r>
              <a:rPr lang="en-US" dirty="0" err="1" smtClean="0"/>
              <a:t>pcmux</a:t>
            </a:r>
            <a:r>
              <a:rPr lang="en-US" dirty="0" smtClean="0"/>
              <a:t>(</a:t>
            </a:r>
            <a:r>
              <a:rPr lang="en-US" dirty="0" err="1" smtClean="0"/>
              <a:t>pcnextbr</a:t>
            </a:r>
            <a:r>
              <a:rPr lang="en-US" dirty="0" smtClean="0"/>
              <a:t>, {pcplus4[31:28], </a:t>
            </a:r>
          </a:p>
          <a:p>
            <a:r>
              <a:rPr lang="en-US" dirty="0" smtClean="0"/>
              <a:t>                    </a:t>
            </a:r>
            <a:r>
              <a:rPr lang="en-US" dirty="0" err="1" smtClean="0"/>
              <a:t>instr</a:t>
            </a:r>
            <a:r>
              <a:rPr lang="en-US" dirty="0" smtClean="0"/>
              <a:t>[25:0], 2'b00}, </a:t>
            </a:r>
          </a:p>
          <a:p>
            <a:r>
              <a:rPr lang="en-US" dirty="0" smtClean="0"/>
              <a:t>                    jump, </a:t>
            </a:r>
            <a:r>
              <a:rPr lang="en-US" dirty="0" err="1" smtClean="0"/>
              <a:t>pcnext</a:t>
            </a:r>
            <a:r>
              <a:rPr lang="en-US" dirty="0" smtClean="0"/>
              <a:t>);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95400" y="152400"/>
            <a:ext cx="754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Verilog Model of Datapath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000" y="1143000"/>
            <a:ext cx="7391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// register file logic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regfile</a:t>
            </a:r>
            <a:r>
              <a:rPr lang="en-US" dirty="0" smtClean="0"/>
              <a:t>     </a:t>
            </a:r>
            <a:r>
              <a:rPr lang="en-US" dirty="0" err="1" smtClean="0"/>
              <a:t>rf</a:t>
            </a:r>
            <a:r>
              <a:rPr lang="en-US" dirty="0" smtClean="0"/>
              <a:t> (</a:t>
            </a:r>
            <a:r>
              <a:rPr lang="en-US" dirty="0" err="1" smtClean="0"/>
              <a:t>clk</a:t>
            </a:r>
            <a:r>
              <a:rPr lang="en-US" dirty="0" smtClean="0"/>
              <a:t>, </a:t>
            </a:r>
            <a:r>
              <a:rPr lang="en-US" dirty="0" err="1" smtClean="0"/>
              <a:t>regwrite</a:t>
            </a:r>
            <a:r>
              <a:rPr lang="en-US" dirty="0" smtClean="0"/>
              <a:t>, </a:t>
            </a:r>
            <a:r>
              <a:rPr lang="en-US" dirty="0" err="1" smtClean="0"/>
              <a:t>instr</a:t>
            </a:r>
            <a:r>
              <a:rPr lang="en-US" dirty="0" smtClean="0"/>
              <a:t>[25:21], </a:t>
            </a:r>
            <a:r>
              <a:rPr lang="en-US" dirty="0" err="1" smtClean="0"/>
              <a:t>instr</a:t>
            </a:r>
            <a:r>
              <a:rPr lang="en-US" dirty="0" smtClean="0"/>
              <a:t>[20:16], </a:t>
            </a:r>
            <a:r>
              <a:rPr lang="en-US" dirty="0" err="1" smtClean="0"/>
              <a:t>writereg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                    result, </a:t>
            </a:r>
            <a:r>
              <a:rPr lang="en-US" dirty="0" err="1" smtClean="0"/>
              <a:t>srca</a:t>
            </a:r>
            <a:r>
              <a:rPr lang="en-US" dirty="0" smtClean="0"/>
              <a:t>, </a:t>
            </a:r>
            <a:r>
              <a:rPr lang="en-US" dirty="0" err="1" smtClean="0"/>
              <a:t>writedata</a:t>
            </a:r>
            <a:r>
              <a:rPr lang="en-US" dirty="0" smtClean="0"/>
              <a:t>);</a:t>
            </a:r>
          </a:p>
          <a:p>
            <a:endParaRPr lang="en-US" dirty="0" smtClean="0"/>
          </a:p>
          <a:p>
            <a:r>
              <a:rPr lang="en-US" dirty="0" smtClean="0"/>
              <a:t>   mux2 #(5)    </a:t>
            </a:r>
            <a:r>
              <a:rPr lang="en-US" dirty="0" err="1" smtClean="0"/>
              <a:t>wrmux</a:t>
            </a:r>
            <a:r>
              <a:rPr lang="en-US" dirty="0" smtClean="0"/>
              <a:t> (</a:t>
            </a:r>
            <a:r>
              <a:rPr lang="en-US" dirty="0" err="1" smtClean="0"/>
              <a:t>instr</a:t>
            </a:r>
            <a:r>
              <a:rPr lang="en-US" dirty="0" smtClean="0"/>
              <a:t>[20:16], </a:t>
            </a:r>
            <a:r>
              <a:rPr lang="en-US" dirty="0" err="1" smtClean="0"/>
              <a:t>instr</a:t>
            </a:r>
            <a:r>
              <a:rPr lang="en-US" dirty="0" smtClean="0"/>
              <a:t>[15:11], </a:t>
            </a:r>
            <a:r>
              <a:rPr lang="en-US" dirty="0" err="1" smtClean="0"/>
              <a:t>regdst</a:t>
            </a:r>
            <a:r>
              <a:rPr lang="en-US" dirty="0" smtClean="0"/>
              <a:t>, </a:t>
            </a:r>
            <a:r>
              <a:rPr lang="en-US" dirty="0" err="1" smtClean="0"/>
              <a:t>writereg</a:t>
            </a:r>
            <a:r>
              <a:rPr lang="en-US" dirty="0" smtClean="0"/>
              <a:t>);</a:t>
            </a:r>
          </a:p>
          <a:p>
            <a:r>
              <a:rPr lang="en-US" dirty="0" smtClean="0"/>
              <a:t>   mux2 #(32)  </a:t>
            </a:r>
            <a:r>
              <a:rPr lang="en-US" dirty="0" err="1" smtClean="0"/>
              <a:t>resmux</a:t>
            </a:r>
            <a:r>
              <a:rPr lang="en-US" dirty="0" smtClean="0"/>
              <a:t> (</a:t>
            </a:r>
            <a:r>
              <a:rPr lang="en-US" dirty="0" err="1" smtClean="0"/>
              <a:t>aluout</a:t>
            </a:r>
            <a:r>
              <a:rPr lang="en-US" dirty="0" smtClean="0"/>
              <a:t>, </a:t>
            </a:r>
            <a:r>
              <a:rPr lang="en-US" dirty="0" err="1" smtClean="0"/>
              <a:t>readdata</a:t>
            </a:r>
            <a:r>
              <a:rPr lang="en-US" dirty="0" smtClean="0"/>
              <a:t>, </a:t>
            </a:r>
            <a:r>
              <a:rPr lang="en-US" dirty="0" err="1" smtClean="0"/>
              <a:t>memtoreg</a:t>
            </a:r>
            <a:r>
              <a:rPr lang="en-US" dirty="0" smtClean="0"/>
              <a:t>, result);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signext</a:t>
            </a:r>
            <a:r>
              <a:rPr lang="en-US" dirty="0" smtClean="0"/>
              <a:t>          se (</a:t>
            </a:r>
            <a:r>
              <a:rPr lang="en-US" dirty="0" err="1" smtClean="0"/>
              <a:t>instr</a:t>
            </a:r>
            <a:r>
              <a:rPr lang="en-US" dirty="0" smtClean="0"/>
              <a:t>[15:0], </a:t>
            </a:r>
            <a:r>
              <a:rPr lang="en-US" dirty="0" err="1" smtClean="0"/>
              <a:t>signimm</a:t>
            </a:r>
            <a:r>
              <a:rPr lang="en-US" dirty="0" smtClean="0"/>
              <a:t>);</a:t>
            </a:r>
          </a:p>
          <a:p>
            <a:endParaRPr lang="en-US" dirty="0" smtClean="0"/>
          </a:p>
          <a:p>
            <a:r>
              <a:rPr lang="en-US" dirty="0" smtClean="0"/>
              <a:t>  // ALU logic</a:t>
            </a:r>
          </a:p>
          <a:p>
            <a:r>
              <a:rPr lang="en-US" dirty="0" smtClean="0"/>
              <a:t>   mux2 #(32)  </a:t>
            </a:r>
            <a:r>
              <a:rPr lang="en-US" dirty="0" err="1" smtClean="0"/>
              <a:t>srcbmux</a:t>
            </a:r>
            <a:r>
              <a:rPr lang="en-US" dirty="0" smtClean="0"/>
              <a:t> (</a:t>
            </a:r>
            <a:r>
              <a:rPr lang="en-US" dirty="0" err="1" smtClean="0"/>
              <a:t>writedata</a:t>
            </a:r>
            <a:r>
              <a:rPr lang="en-US" dirty="0" smtClean="0"/>
              <a:t>, </a:t>
            </a:r>
            <a:r>
              <a:rPr lang="en-US" dirty="0" err="1" smtClean="0"/>
              <a:t>signimm</a:t>
            </a:r>
            <a:r>
              <a:rPr lang="en-US" dirty="0" smtClean="0"/>
              <a:t>, </a:t>
            </a:r>
            <a:r>
              <a:rPr lang="en-US" dirty="0" err="1" smtClean="0"/>
              <a:t>alusrc</a:t>
            </a:r>
            <a:r>
              <a:rPr lang="en-US" dirty="0" smtClean="0"/>
              <a:t>, </a:t>
            </a:r>
            <a:r>
              <a:rPr lang="en-US" dirty="0" err="1" smtClean="0"/>
              <a:t>srcb</a:t>
            </a:r>
            <a:r>
              <a:rPr lang="en-US" dirty="0" smtClean="0"/>
              <a:t>);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alu</a:t>
            </a:r>
            <a:r>
              <a:rPr lang="en-US" dirty="0" smtClean="0"/>
              <a:t>                  </a:t>
            </a:r>
            <a:r>
              <a:rPr lang="en-US" dirty="0" err="1" smtClean="0"/>
              <a:t>alu</a:t>
            </a:r>
            <a:r>
              <a:rPr lang="en-US" dirty="0" smtClean="0"/>
              <a:t> (</a:t>
            </a:r>
            <a:r>
              <a:rPr lang="en-US" dirty="0" err="1" smtClean="0"/>
              <a:t>srca</a:t>
            </a:r>
            <a:r>
              <a:rPr lang="en-US" dirty="0" smtClean="0"/>
              <a:t>, </a:t>
            </a:r>
            <a:r>
              <a:rPr lang="en-US" dirty="0" err="1" smtClean="0"/>
              <a:t>srcb</a:t>
            </a:r>
            <a:r>
              <a:rPr lang="en-US" dirty="0" smtClean="0"/>
              <a:t>, </a:t>
            </a:r>
            <a:r>
              <a:rPr lang="en-US" dirty="0" err="1" smtClean="0"/>
              <a:t>alucontrol</a:t>
            </a:r>
            <a:r>
              <a:rPr lang="en-US" dirty="0" smtClean="0"/>
              <a:t>, </a:t>
            </a:r>
            <a:r>
              <a:rPr lang="en-US" dirty="0" err="1" smtClean="0"/>
              <a:t>aluout</a:t>
            </a:r>
            <a:r>
              <a:rPr lang="en-US" dirty="0" smtClean="0"/>
              <a:t>, zero);</a:t>
            </a:r>
          </a:p>
          <a:p>
            <a:endParaRPr lang="en-US" dirty="0" smtClean="0"/>
          </a:p>
          <a:p>
            <a:r>
              <a:rPr lang="en-US" dirty="0" err="1" smtClean="0"/>
              <a:t>endmodule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295400" y="152400"/>
            <a:ext cx="754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Verilog Model of Datapath (</a:t>
            </a:r>
            <a:r>
              <a:rPr lang="en-US" sz="4000" dirty="0" err="1" smtClean="0">
                <a:solidFill>
                  <a:schemeClr val="bg1"/>
                </a:solidFill>
              </a:rPr>
              <a:t>con’t</a:t>
            </a:r>
            <a:r>
              <a:rPr lang="en-US" sz="4000" dirty="0" smtClean="0">
                <a:solidFill>
                  <a:schemeClr val="bg1"/>
                </a:solidFill>
              </a:rPr>
              <a:t>)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000" y="1143000"/>
            <a:ext cx="7391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module </a:t>
            </a:r>
            <a:r>
              <a:rPr lang="en-US" dirty="0" err="1" smtClean="0"/>
              <a:t>regfile</a:t>
            </a:r>
            <a:r>
              <a:rPr lang="en-US" dirty="0" smtClean="0"/>
              <a:t> (input  </a:t>
            </a:r>
            <a:r>
              <a:rPr lang="en-US" dirty="0" err="1" smtClean="0"/>
              <a:t>clk</a:t>
            </a:r>
            <a:r>
              <a:rPr lang="en-US" dirty="0" smtClean="0"/>
              <a:t>, we3, </a:t>
            </a:r>
          </a:p>
          <a:p>
            <a:r>
              <a:rPr lang="en-US" dirty="0" smtClean="0"/>
              <a:t>                            input  [4:0]  ra1, ra2, wa3, </a:t>
            </a:r>
          </a:p>
          <a:p>
            <a:r>
              <a:rPr lang="en-US" dirty="0" smtClean="0"/>
              <a:t>                            input  [31:0] wd3, </a:t>
            </a:r>
          </a:p>
          <a:p>
            <a:r>
              <a:rPr lang="en-US" dirty="0" smtClean="0"/>
              <a:t>                            output [31:0] rd1, rd2);</a:t>
            </a:r>
          </a:p>
          <a:p>
            <a:endParaRPr lang="en-US" dirty="0" smtClean="0"/>
          </a:p>
          <a:p>
            <a:r>
              <a:rPr lang="en-US" dirty="0" smtClean="0"/>
              <a:t>  </a:t>
            </a:r>
            <a:r>
              <a:rPr lang="en-US" dirty="0" err="1" smtClean="0"/>
              <a:t>reg</a:t>
            </a:r>
            <a:r>
              <a:rPr lang="en-US" dirty="0" smtClean="0"/>
              <a:t> [31:0] </a:t>
            </a:r>
            <a:r>
              <a:rPr lang="en-US" dirty="0" err="1" smtClean="0"/>
              <a:t>rf</a:t>
            </a:r>
            <a:r>
              <a:rPr lang="en-US" dirty="0" smtClean="0"/>
              <a:t> [31:0];</a:t>
            </a:r>
          </a:p>
          <a:p>
            <a:endParaRPr lang="en-US" dirty="0" smtClean="0"/>
          </a:p>
          <a:p>
            <a:r>
              <a:rPr lang="en-US" dirty="0" smtClean="0"/>
              <a:t>  // three ported register file: read two ports </a:t>
            </a:r>
            <a:r>
              <a:rPr lang="en-US" dirty="0" err="1" smtClean="0"/>
              <a:t>combinationally</a:t>
            </a:r>
            <a:endParaRPr lang="en-US" dirty="0" smtClean="0"/>
          </a:p>
          <a:p>
            <a:r>
              <a:rPr lang="en-US" dirty="0" smtClean="0"/>
              <a:t>  // write third port on rising edge of clock. Register 0 hardwired to 0</a:t>
            </a:r>
          </a:p>
          <a:p>
            <a:endParaRPr lang="en-US" dirty="0" smtClean="0"/>
          </a:p>
          <a:p>
            <a:r>
              <a:rPr lang="en-US" dirty="0" smtClean="0"/>
              <a:t>  always @(</a:t>
            </a:r>
            <a:r>
              <a:rPr lang="en-US" dirty="0" err="1" smtClean="0"/>
              <a:t>posedge</a:t>
            </a:r>
            <a:r>
              <a:rPr lang="en-US" dirty="0" smtClean="0"/>
              <a:t> </a:t>
            </a:r>
            <a:r>
              <a:rPr lang="en-US" dirty="0" err="1" smtClean="0"/>
              <a:t>clk</a:t>
            </a:r>
            <a:r>
              <a:rPr lang="en-US" dirty="0" smtClean="0"/>
              <a:t>)</a:t>
            </a:r>
          </a:p>
          <a:p>
            <a:r>
              <a:rPr lang="en-US" dirty="0" smtClean="0"/>
              <a:t>     if (we3) </a:t>
            </a:r>
          </a:p>
          <a:p>
            <a:r>
              <a:rPr lang="en-US" dirty="0" smtClean="0"/>
              <a:t>         </a:t>
            </a:r>
            <a:r>
              <a:rPr lang="en-US" dirty="0" err="1" smtClean="0"/>
              <a:t>rf</a:t>
            </a:r>
            <a:r>
              <a:rPr lang="en-US" dirty="0" smtClean="0"/>
              <a:t> [wa3] &lt;= wd3;	</a:t>
            </a:r>
          </a:p>
          <a:p>
            <a:endParaRPr lang="en-US" dirty="0" smtClean="0"/>
          </a:p>
          <a:p>
            <a:r>
              <a:rPr lang="en-US" dirty="0" smtClean="0"/>
              <a:t>  assign rd1 = (ra1 != 0) ? </a:t>
            </a:r>
            <a:r>
              <a:rPr lang="en-US" dirty="0" err="1" smtClean="0"/>
              <a:t>rf</a:t>
            </a:r>
            <a:r>
              <a:rPr lang="en-US" dirty="0" smtClean="0"/>
              <a:t> [ra1] : 0;</a:t>
            </a:r>
          </a:p>
          <a:p>
            <a:r>
              <a:rPr lang="en-US" dirty="0" smtClean="0"/>
              <a:t>  assign rd2 = (ra2 != 0) ? </a:t>
            </a:r>
            <a:r>
              <a:rPr lang="en-US" dirty="0" err="1" smtClean="0"/>
              <a:t>rf</a:t>
            </a:r>
            <a:r>
              <a:rPr lang="en-US" dirty="0" smtClean="0"/>
              <a:t>[ ra2] : 0;</a:t>
            </a:r>
          </a:p>
          <a:p>
            <a:endParaRPr lang="en-US" dirty="0" smtClean="0"/>
          </a:p>
          <a:p>
            <a:r>
              <a:rPr lang="en-US" dirty="0" err="1" smtClean="0"/>
              <a:t>endmodule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295400" y="152400"/>
            <a:ext cx="754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Verilog Model of Register File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000" y="1143000"/>
            <a:ext cx="7391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module adder (input    [31:0] a, b,</a:t>
            </a:r>
          </a:p>
          <a:p>
            <a:r>
              <a:rPr lang="en-US" dirty="0" smtClean="0"/>
              <a:t>                           output [31:0] y);</a:t>
            </a:r>
          </a:p>
          <a:p>
            <a:r>
              <a:rPr lang="en-US" dirty="0" smtClean="0"/>
              <a:t>   assign y = a + b;</a:t>
            </a:r>
          </a:p>
          <a:p>
            <a:r>
              <a:rPr lang="en-US" dirty="0" err="1" smtClean="0"/>
              <a:t>endmodule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module sl2 (input   [31:0] a,</a:t>
            </a:r>
          </a:p>
          <a:p>
            <a:r>
              <a:rPr lang="en-US" dirty="0" smtClean="0"/>
              <a:t>                     output [31:0] y);</a:t>
            </a:r>
          </a:p>
          <a:p>
            <a:r>
              <a:rPr lang="en-US" dirty="0" smtClean="0"/>
              <a:t>// shift left by 2</a:t>
            </a:r>
          </a:p>
          <a:p>
            <a:r>
              <a:rPr lang="en-US" dirty="0" smtClean="0"/>
              <a:t>     assign y = {a[29:0], 2'b00}; </a:t>
            </a:r>
          </a:p>
          <a:p>
            <a:r>
              <a:rPr lang="en-US" dirty="0" err="1" smtClean="0"/>
              <a:t>endmodule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module </a:t>
            </a:r>
            <a:r>
              <a:rPr lang="en-US" dirty="0" err="1" smtClean="0"/>
              <a:t>signext</a:t>
            </a:r>
            <a:r>
              <a:rPr lang="en-US" dirty="0" smtClean="0"/>
              <a:t> (input    [15:0] a,</a:t>
            </a:r>
          </a:p>
          <a:p>
            <a:r>
              <a:rPr lang="en-US" dirty="0" smtClean="0"/>
              <a:t>                              output [31:0] y);</a:t>
            </a:r>
          </a:p>
          <a:p>
            <a:r>
              <a:rPr lang="en-US" dirty="0" smtClean="0"/>
              <a:t>              </a:t>
            </a:r>
          </a:p>
          <a:p>
            <a:r>
              <a:rPr lang="en-US" dirty="0" smtClean="0"/>
              <a:t>  assign y = {{16{a[15]}}, a};</a:t>
            </a:r>
          </a:p>
          <a:p>
            <a:r>
              <a:rPr lang="en-US" dirty="0" err="1" smtClean="0"/>
              <a:t>endmodule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295400" y="152400"/>
            <a:ext cx="754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Verilog Models of Other Parts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000" y="1143000"/>
            <a:ext cx="73914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module </a:t>
            </a:r>
            <a:r>
              <a:rPr lang="en-US" dirty="0" err="1" smtClean="0"/>
              <a:t>flopr</a:t>
            </a:r>
            <a:r>
              <a:rPr lang="en-US" dirty="0" smtClean="0"/>
              <a:t> #(parameter WIDTH = 8)</a:t>
            </a:r>
          </a:p>
          <a:p>
            <a:r>
              <a:rPr lang="en-US" dirty="0" smtClean="0"/>
              <a:t>               (input </a:t>
            </a:r>
            <a:r>
              <a:rPr lang="en-US" dirty="0" err="1" smtClean="0"/>
              <a:t>clk</a:t>
            </a:r>
            <a:r>
              <a:rPr lang="en-US" dirty="0" smtClean="0"/>
              <a:t>, reset, input [WIDTH-1:0] d, </a:t>
            </a:r>
          </a:p>
          <a:p>
            <a:r>
              <a:rPr lang="en-US" dirty="0" smtClean="0"/>
              <a:t>                output </a:t>
            </a:r>
            <a:r>
              <a:rPr lang="en-US" dirty="0" err="1" smtClean="0"/>
              <a:t>reg</a:t>
            </a:r>
            <a:r>
              <a:rPr lang="en-US" dirty="0" smtClean="0"/>
              <a:t> [WIDTH-1:0] q);</a:t>
            </a:r>
          </a:p>
          <a:p>
            <a:r>
              <a:rPr lang="en-US" dirty="0" smtClean="0"/>
              <a:t>  always @(</a:t>
            </a:r>
            <a:r>
              <a:rPr lang="en-US" dirty="0" err="1" smtClean="0"/>
              <a:t>posedge</a:t>
            </a:r>
            <a:r>
              <a:rPr lang="en-US" dirty="0" smtClean="0"/>
              <a:t> </a:t>
            </a:r>
            <a:r>
              <a:rPr lang="en-US" dirty="0" err="1" smtClean="0"/>
              <a:t>clk</a:t>
            </a:r>
            <a:r>
              <a:rPr lang="en-US" dirty="0" smtClean="0"/>
              <a:t>, </a:t>
            </a:r>
            <a:r>
              <a:rPr lang="en-US" dirty="0" err="1" smtClean="0"/>
              <a:t>posedge</a:t>
            </a:r>
            <a:r>
              <a:rPr lang="en-US" dirty="0" smtClean="0"/>
              <a:t> reset)</a:t>
            </a:r>
          </a:p>
          <a:p>
            <a:r>
              <a:rPr lang="en-US" dirty="0" smtClean="0"/>
              <a:t>    if (reset) q &lt;= 0; else  q &lt;= d;</a:t>
            </a:r>
          </a:p>
          <a:p>
            <a:r>
              <a:rPr lang="en-US" dirty="0" err="1" smtClean="0"/>
              <a:t>endmodule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module </a:t>
            </a:r>
            <a:r>
              <a:rPr lang="en-US" dirty="0" err="1" smtClean="0"/>
              <a:t>flopenr</a:t>
            </a:r>
            <a:r>
              <a:rPr lang="en-US" dirty="0" smtClean="0"/>
              <a:t> #(parameter WIDTH = 8)</a:t>
            </a:r>
          </a:p>
          <a:p>
            <a:r>
              <a:rPr lang="en-US" dirty="0" smtClean="0"/>
              <a:t>                (input </a:t>
            </a:r>
            <a:r>
              <a:rPr lang="en-US" dirty="0" err="1" smtClean="0"/>
              <a:t>clk</a:t>
            </a:r>
            <a:r>
              <a:rPr lang="en-US" dirty="0" smtClean="0"/>
              <a:t>, reset, en, input [WIDTH-1:0] d, </a:t>
            </a:r>
          </a:p>
          <a:p>
            <a:r>
              <a:rPr lang="en-US" dirty="0" smtClean="0"/>
              <a:t>                 output </a:t>
            </a:r>
            <a:r>
              <a:rPr lang="en-US" dirty="0" err="1" smtClean="0"/>
              <a:t>reg</a:t>
            </a:r>
            <a:r>
              <a:rPr lang="en-US" dirty="0" smtClean="0"/>
              <a:t> [WIDTH-1:0] q);</a:t>
            </a:r>
          </a:p>
          <a:p>
            <a:r>
              <a:rPr lang="en-US" dirty="0" smtClean="0"/>
              <a:t>  always @(</a:t>
            </a:r>
            <a:r>
              <a:rPr lang="en-US" dirty="0" err="1" smtClean="0"/>
              <a:t>posedge</a:t>
            </a:r>
            <a:r>
              <a:rPr lang="en-US" dirty="0" smtClean="0"/>
              <a:t> </a:t>
            </a:r>
            <a:r>
              <a:rPr lang="en-US" dirty="0" err="1" smtClean="0"/>
              <a:t>clk</a:t>
            </a:r>
            <a:r>
              <a:rPr lang="en-US" dirty="0" smtClean="0"/>
              <a:t>, </a:t>
            </a:r>
            <a:r>
              <a:rPr lang="en-US" dirty="0" err="1" smtClean="0"/>
              <a:t>posedge</a:t>
            </a:r>
            <a:r>
              <a:rPr lang="en-US" dirty="0" smtClean="0"/>
              <a:t> reset)</a:t>
            </a:r>
          </a:p>
          <a:p>
            <a:r>
              <a:rPr lang="en-US" dirty="0" smtClean="0"/>
              <a:t>    if (reset) q &lt;= 0; else if (en) q &lt;= d;</a:t>
            </a:r>
          </a:p>
          <a:p>
            <a:r>
              <a:rPr lang="en-US" dirty="0" err="1" smtClean="0"/>
              <a:t>endmodule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module mux2 #(parameter WIDTH = 8)</a:t>
            </a:r>
          </a:p>
          <a:p>
            <a:r>
              <a:rPr lang="en-US" dirty="0" smtClean="0"/>
              <a:t>             (input  [WIDTH-1:0] d0, d1,  input s, </a:t>
            </a:r>
          </a:p>
          <a:p>
            <a:r>
              <a:rPr lang="en-US" dirty="0" smtClean="0"/>
              <a:t>              output [WIDTH-1:0] y);</a:t>
            </a:r>
          </a:p>
          <a:p>
            <a:r>
              <a:rPr lang="en-US" dirty="0" smtClean="0"/>
              <a:t>  assign y = s ? d1 : d0; </a:t>
            </a:r>
          </a:p>
          <a:p>
            <a:r>
              <a:rPr lang="en-US" dirty="0" err="1" smtClean="0"/>
              <a:t>endmodule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295400" y="152400"/>
            <a:ext cx="754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Verilog for Parameterized Parts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09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8410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8410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38200" y="1219200"/>
            <a:ext cx="8458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Unscheduled 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function call </a:t>
            </a:r>
            <a:r>
              <a:rPr lang="en-US" sz="3200" dirty="0">
                <a:latin typeface="Times New Roman" pitchFamily="18" charset="0"/>
                <a:cs typeface="Arial" charset="0"/>
              </a:rPr>
              <a:t>to </a:t>
            </a:r>
            <a:r>
              <a:rPr lang="en-US" sz="3200" i="1" dirty="0" smtClean="0">
                <a:latin typeface="Times New Roman" pitchFamily="18" charset="0"/>
                <a:cs typeface="Arial" charset="0"/>
              </a:rPr>
              <a:t>exception </a:t>
            </a:r>
            <a:r>
              <a:rPr lang="en-US" sz="3200" i="1" dirty="0">
                <a:latin typeface="Times New Roman" pitchFamily="18" charset="0"/>
                <a:cs typeface="Arial" charset="0"/>
              </a:rPr>
              <a:t>handler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 smtClean="0">
                <a:latin typeface="Times New Roman" pitchFamily="18" charset="0"/>
                <a:cs typeface="Arial" charset="0"/>
              </a:rPr>
              <a:t>Caused </a:t>
            </a:r>
            <a:r>
              <a:rPr lang="en-US" sz="3200" dirty="0">
                <a:latin typeface="Times New Roman" pitchFamily="18" charset="0"/>
                <a:cs typeface="Arial" charset="0"/>
              </a:rPr>
              <a:t>by: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Hardware, also called an </a:t>
            </a:r>
            <a:r>
              <a:rPr lang="en-US" sz="2600" i="1" dirty="0">
                <a:latin typeface="Times New Roman" pitchFamily="18" charset="0"/>
                <a:cs typeface="Arial" charset="0"/>
              </a:rPr>
              <a:t>interrupt</a:t>
            </a:r>
            <a:r>
              <a:rPr lang="en-US" sz="2600" dirty="0">
                <a:latin typeface="Times New Roman" pitchFamily="18" charset="0"/>
                <a:cs typeface="Arial" charset="0"/>
              </a:rPr>
              <a:t>, e.g. keyboard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Software, also called </a:t>
            </a:r>
            <a:r>
              <a:rPr lang="en-US" sz="2600" i="1" dirty="0">
                <a:latin typeface="Times New Roman" pitchFamily="18" charset="0"/>
                <a:cs typeface="Arial" charset="0"/>
              </a:rPr>
              <a:t>traps</a:t>
            </a:r>
            <a:r>
              <a:rPr lang="en-US" sz="2600" dirty="0">
                <a:latin typeface="Times New Roman" pitchFamily="18" charset="0"/>
                <a:cs typeface="Arial" charset="0"/>
              </a:rPr>
              <a:t>, e.g. undefined instruction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When exception occurs, the processor: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Records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cause </a:t>
            </a:r>
            <a:r>
              <a:rPr lang="en-US" sz="2600" dirty="0">
                <a:latin typeface="Times New Roman" pitchFamily="18" charset="0"/>
                <a:cs typeface="Arial" charset="0"/>
              </a:rPr>
              <a:t>of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exception </a:t>
            </a:r>
            <a:r>
              <a:rPr lang="en-US" sz="2600" dirty="0">
                <a:latin typeface="Times New Roman" pitchFamily="18" charset="0"/>
                <a:cs typeface="Arial" charset="0"/>
              </a:rPr>
              <a:t>(</a:t>
            </a:r>
            <a:r>
              <a:rPr lang="en-US" sz="2600" dirty="0">
                <a:latin typeface="Courier New" pitchFamily="49" charset="0"/>
                <a:cs typeface="Arial" charset="0"/>
              </a:rPr>
              <a:t>Cause</a:t>
            </a:r>
            <a:r>
              <a:rPr lang="en-US" sz="2600" dirty="0">
                <a:latin typeface="Times New Roman" pitchFamily="18" charset="0"/>
                <a:cs typeface="Arial" charset="0"/>
              </a:rPr>
              <a:t> register)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Jumps to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exception </a:t>
            </a:r>
            <a:r>
              <a:rPr lang="en-US" sz="2600" dirty="0">
                <a:latin typeface="Times New Roman" pitchFamily="18" charset="0"/>
                <a:cs typeface="Arial" charset="0"/>
              </a:rPr>
              <a:t>handler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(0x80000180)</a:t>
            </a:r>
            <a:endParaRPr lang="en-US" sz="2600" i="1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Returns to program (</a:t>
            </a:r>
            <a:r>
              <a:rPr lang="en-US" sz="2600" dirty="0">
                <a:latin typeface="Courier New" pitchFamily="49" charset="0"/>
                <a:cs typeface="Arial" charset="0"/>
              </a:rPr>
              <a:t>EPC</a:t>
            </a:r>
            <a:r>
              <a:rPr lang="en-US" sz="2600" dirty="0">
                <a:latin typeface="Times New Roman" pitchFamily="18" charset="0"/>
                <a:cs typeface="Arial" charset="0"/>
              </a:rPr>
              <a:t> register)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Review: Exceptions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45855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21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8922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1289221" name="Picture 5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37" y="1219200"/>
            <a:ext cx="8242663" cy="46001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Example Exception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00271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197" name="Rectangle 5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914400"/>
            <a:ext cx="7772400" cy="4953000"/>
          </a:xfrm>
        </p:spPr>
        <p:txBody>
          <a:bodyPr>
            <a:noAutofit/>
          </a:bodyPr>
          <a:lstStyle/>
          <a:p>
            <a:r>
              <a:rPr lang="en-US" sz="2800" u="sng" dirty="0"/>
              <a:t>Not</a:t>
            </a:r>
            <a:r>
              <a:rPr lang="en-US" sz="2800" dirty="0"/>
              <a:t> part of </a:t>
            </a:r>
            <a:r>
              <a:rPr lang="en-US" sz="2800" dirty="0" smtClean="0"/>
              <a:t>register file; in Coprocessor 0</a:t>
            </a:r>
            <a:endParaRPr lang="en-US" sz="2800" dirty="0"/>
          </a:p>
          <a:p>
            <a:pPr lvl="1"/>
            <a:r>
              <a:rPr lang="en-US" sz="2400" dirty="0">
                <a:latin typeface="Courier New" pitchFamily="49" charset="0"/>
              </a:rPr>
              <a:t>Cause</a:t>
            </a:r>
          </a:p>
          <a:p>
            <a:pPr lvl="2"/>
            <a:r>
              <a:rPr lang="en-US" dirty="0"/>
              <a:t>Records </a:t>
            </a:r>
            <a:r>
              <a:rPr lang="en-US" dirty="0" smtClean="0"/>
              <a:t>cause </a:t>
            </a:r>
            <a:r>
              <a:rPr lang="en-US" dirty="0"/>
              <a:t>of </a:t>
            </a:r>
            <a:r>
              <a:rPr lang="en-US" dirty="0" smtClean="0"/>
              <a:t>exception</a:t>
            </a:r>
            <a:endParaRPr lang="en-US" dirty="0"/>
          </a:p>
          <a:p>
            <a:pPr lvl="2"/>
            <a:r>
              <a:rPr lang="en-US" dirty="0"/>
              <a:t>Coprocessor 0 register 13</a:t>
            </a:r>
          </a:p>
          <a:p>
            <a:pPr lvl="1"/>
            <a:r>
              <a:rPr lang="en-US" sz="2400" dirty="0">
                <a:latin typeface="Courier New" pitchFamily="49" charset="0"/>
              </a:rPr>
              <a:t>EPC</a:t>
            </a:r>
            <a:r>
              <a:rPr lang="en-US" sz="2400" dirty="0"/>
              <a:t> (Exception PC)</a:t>
            </a:r>
          </a:p>
          <a:p>
            <a:pPr lvl="2"/>
            <a:r>
              <a:rPr lang="en-US" dirty="0"/>
              <a:t>Records </a:t>
            </a:r>
            <a:r>
              <a:rPr lang="en-US" dirty="0" smtClean="0"/>
              <a:t>PC </a:t>
            </a:r>
            <a:r>
              <a:rPr lang="en-US" dirty="0"/>
              <a:t>where </a:t>
            </a:r>
            <a:r>
              <a:rPr lang="en-US" dirty="0" smtClean="0"/>
              <a:t>exception </a:t>
            </a:r>
            <a:r>
              <a:rPr lang="en-US" dirty="0"/>
              <a:t>occurred</a:t>
            </a:r>
          </a:p>
          <a:p>
            <a:pPr lvl="2"/>
            <a:r>
              <a:rPr lang="en-US" dirty="0"/>
              <a:t>Coprocessor 0 register 14</a:t>
            </a:r>
          </a:p>
          <a:p>
            <a:r>
              <a:rPr lang="en-US" sz="2800" dirty="0"/>
              <a:t>Move from Coprocessor 0</a:t>
            </a:r>
          </a:p>
          <a:p>
            <a:pPr lvl="1"/>
            <a:r>
              <a:rPr lang="en-US" sz="2400" dirty="0">
                <a:latin typeface="Courier New" pitchFamily="49" charset="0"/>
              </a:rPr>
              <a:t>mfc0 $t0, </a:t>
            </a:r>
            <a:r>
              <a:rPr lang="en-US" sz="2400" dirty="0" smtClean="0">
                <a:latin typeface="Courier New" pitchFamily="49" charset="0"/>
              </a:rPr>
              <a:t>Cause (=mfc0 $t0,$13)</a:t>
            </a:r>
            <a:endParaRPr lang="en-US" sz="2400" dirty="0">
              <a:latin typeface="Courier New" pitchFamily="49" charset="0"/>
            </a:endParaRPr>
          </a:p>
          <a:p>
            <a:pPr lvl="1"/>
            <a:r>
              <a:rPr lang="en-US" sz="2400" dirty="0"/>
              <a:t>Moves </a:t>
            </a:r>
            <a:r>
              <a:rPr lang="en-US" sz="2400" dirty="0" smtClean="0"/>
              <a:t>contents </a:t>
            </a:r>
            <a:r>
              <a:rPr lang="en-US" sz="2400" dirty="0"/>
              <a:t>of </a:t>
            </a:r>
            <a:r>
              <a:rPr lang="en-US" sz="2400" dirty="0">
                <a:latin typeface="Courier New" pitchFamily="49" charset="0"/>
              </a:rPr>
              <a:t>Cause</a:t>
            </a:r>
            <a:r>
              <a:rPr lang="en-US" sz="2400" dirty="0"/>
              <a:t> into </a:t>
            </a:r>
            <a:r>
              <a:rPr lang="en-US" sz="2400" dirty="0">
                <a:latin typeface="Courier New" pitchFamily="49" charset="0"/>
              </a:rPr>
              <a:t>$t0</a:t>
            </a:r>
          </a:p>
          <a:p>
            <a:pPr>
              <a:buFontTx/>
              <a:buNone/>
            </a:pPr>
            <a:endParaRPr lang="en-US" dirty="0">
              <a:latin typeface="Courier New" pitchFamily="49" charset="0"/>
            </a:endParaRPr>
          </a:p>
        </p:txBody>
      </p:sp>
      <p:graphicFrame>
        <p:nvGraphicFramePr>
          <p:cNvPr id="1288200" name="Object 8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="" xmlns:p14="http://schemas.microsoft.com/office/powerpoint/2010/main" val="245845360"/>
              </p:ext>
            </p:extLst>
          </p:nvPr>
        </p:nvGraphicFramePr>
        <p:xfrm>
          <a:off x="1752600" y="5410200"/>
          <a:ext cx="5486400" cy="1201738"/>
        </p:xfrm>
        <a:graphic>
          <a:graphicData uri="http://schemas.openxmlformats.org/presentationml/2006/ole">
            <p:oleObj spid="_x0000_s367618" name="VISIO" r:id="rId7" imgW="2088970" imgH="558377" progId="">
              <p:embed/>
            </p:oleObj>
          </a:graphicData>
        </a:graphic>
      </p:graphicFrame>
      <p:sp>
        <p:nvSpPr>
          <p:cNvPr id="128819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8819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Review: Exception Registers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985988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6149" name="Group 5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="" xmlns:p14="http://schemas.microsoft.com/office/powerpoint/2010/main" val="339259743"/>
              </p:ext>
            </p:extLst>
          </p:nvPr>
        </p:nvGraphicFramePr>
        <p:xfrm>
          <a:off x="1333500" y="1143000"/>
          <a:ext cx="7124700" cy="3955872"/>
        </p:xfrm>
        <a:graphic>
          <a:graphicData uri="http://schemas.openxmlformats.org/drawingml/2006/table">
            <a:tbl>
              <a:tblPr/>
              <a:tblGrid>
                <a:gridCol w="4442460"/>
                <a:gridCol w="2682240"/>
              </a:tblGrid>
              <a:tr h="6593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Exception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Cause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6593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Hardware Interrupt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0x00000000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93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System Call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0x00000020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93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Breakpoint / Divide by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0x00000024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93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Undefined Instruction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0x00000028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93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Arithmetic Overflow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0x00000030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8614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8614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86172" name="Text Box 28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76400" y="5257800"/>
            <a:ext cx="6324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 smtClean="0">
                <a:solidFill>
                  <a:schemeClr val="accent2"/>
                </a:solidFill>
              </a:rPr>
              <a:t>Extend single-cycle </a:t>
            </a:r>
            <a:r>
              <a:rPr lang="en-US" sz="2400" b="1" dirty="0">
                <a:solidFill>
                  <a:schemeClr val="accent2"/>
                </a:solidFill>
              </a:rPr>
              <a:t>MIPS processor to handle </a:t>
            </a:r>
            <a:r>
              <a:rPr lang="en-US" sz="2400" b="1" dirty="0" smtClean="0">
                <a:solidFill>
                  <a:schemeClr val="accent2"/>
                </a:solidFill>
              </a:rPr>
              <a:t>last </a:t>
            </a:r>
            <a:r>
              <a:rPr lang="en-US" sz="2400" b="1" dirty="0">
                <a:solidFill>
                  <a:schemeClr val="accent2"/>
                </a:solidFill>
              </a:rPr>
              <a:t>two types of </a:t>
            </a:r>
            <a:r>
              <a:rPr lang="en-US" sz="2400" b="1" dirty="0" smtClean="0">
                <a:solidFill>
                  <a:schemeClr val="accent2"/>
                </a:solidFill>
              </a:rPr>
              <a:t>exceptions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Review: Exception Causes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012439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387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143000"/>
            <a:ext cx="7696200" cy="495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Consider subset </a:t>
            </a:r>
            <a:r>
              <a:rPr lang="en-US" dirty="0"/>
              <a:t>of MIPS instructions:</a:t>
            </a:r>
          </a:p>
          <a:p>
            <a:pPr lvl="1">
              <a:lnSpc>
                <a:spcPct val="90000"/>
              </a:lnSpc>
            </a:pPr>
            <a:r>
              <a:rPr lang="en-US" sz="2600" dirty="0"/>
              <a:t>R-type instructions: </a:t>
            </a:r>
            <a:r>
              <a:rPr lang="en-US" sz="2600" dirty="0">
                <a:latin typeface="Courier New" pitchFamily="49" charset="0"/>
              </a:rPr>
              <a:t>and</a:t>
            </a:r>
            <a:r>
              <a:rPr lang="en-US" sz="2600" dirty="0"/>
              <a:t>, </a:t>
            </a:r>
            <a:r>
              <a:rPr lang="en-US" sz="2600" dirty="0">
                <a:latin typeface="Courier New" pitchFamily="49" charset="0"/>
              </a:rPr>
              <a:t>or</a:t>
            </a:r>
            <a:r>
              <a:rPr lang="en-US" sz="2600" dirty="0"/>
              <a:t>, </a:t>
            </a:r>
            <a:r>
              <a:rPr lang="en-US" sz="2600" dirty="0">
                <a:latin typeface="Courier New" pitchFamily="49" charset="0"/>
              </a:rPr>
              <a:t>add</a:t>
            </a:r>
            <a:r>
              <a:rPr lang="en-US" sz="2600" dirty="0"/>
              <a:t>, </a:t>
            </a:r>
            <a:r>
              <a:rPr lang="en-US" sz="2600" dirty="0">
                <a:latin typeface="Courier New" pitchFamily="49" charset="0"/>
              </a:rPr>
              <a:t>sub</a:t>
            </a:r>
            <a:r>
              <a:rPr lang="en-US" sz="2600" dirty="0"/>
              <a:t>, </a:t>
            </a:r>
            <a:r>
              <a:rPr lang="en-US" sz="2600" dirty="0" err="1">
                <a:latin typeface="Courier New" pitchFamily="49" charset="0"/>
              </a:rPr>
              <a:t>slt</a:t>
            </a:r>
            <a:endParaRPr lang="en-US" sz="2600" dirty="0">
              <a:latin typeface="Courier New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sz="2600" dirty="0"/>
              <a:t>Memory instructions: </a:t>
            </a:r>
            <a:r>
              <a:rPr lang="en-US" sz="2600" dirty="0" err="1">
                <a:latin typeface="Courier New" pitchFamily="49" charset="0"/>
              </a:rPr>
              <a:t>lw</a:t>
            </a:r>
            <a:r>
              <a:rPr lang="en-US" sz="2600" dirty="0"/>
              <a:t>, </a:t>
            </a:r>
            <a:r>
              <a:rPr lang="en-US" sz="2600" dirty="0" err="1">
                <a:latin typeface="Courier New" pitchFamily="49" charset="0"/>
              </a:rPr>
              <a:t>sw</a:t>
            </a:r>
            <a:endParaRPr lang="en-US" sz="2600" dirty="0">
              <a:latin typeface="Courier New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sz="2600" dirty="0"/>
              <a:t>Branch instructions: </a:t>
            </a:r>
            <a:r>
              <a:rPr lang="en-US" sz="2600" dirty="0" err="1">
                <a:latin typeface="Courier New" pitchFamily="49" charset="0"/>
              </a:rPr>
              <a:t>beq</a:t>
            </a:r>
            <a:endParaRPr lang="en-US" sz="2600" dirty="0">
              <a:latin typeface="Courier New" pitchFamily="49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dirty="0">
              <a:latin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MIPS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8434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97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7898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dirty="0" smtClean="0">
                <a:solidFill>
                  <a:schemeClr val="bg1"/>
                </a:solidFill>
                <a:latin typeface="+mj-lt"/>
              </a:rPr>
              <a:t>Exception RTLs</a:t>
            </a:r>
            <a:endParaRPr lang="en-US" sz="41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8643" name="Rectangle 3"/>
          <p:cNvSpPr>
            <a:spLocks noChangeArrowheads="1"/>
          </p:cNvSpPr>
          <p:nvPr/>
        </p:nvSpPr>
        <p:spPr bwMode="auto">
          <a:xfrm>
            <a:off x="914400" y="1066800"/>
            <a:ext cx="8229600" cy="5263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pitchFamily="34" charset="0"/>
                <a:ea typeface="Calibri" pitchFamily="34" charset="0"/>
                <a:cs typeface="Arial" pitchFamily="34" charset="0"/>
              </a:rPr>
              <a:t>Undefined Instruction</a:t>
            </a:r>
          </a:p>
          <a:p>
            <a:pPr marL="0" marR="0" lvl="0" indent="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pitchFamily="34" charset="0"/>
                <a:ea typeface="Calibri" pitchFamily="34" charset="0"/>
                <a:cs typeface="Arial" pitchFamily="34" charset="0"/>
              </a:rPr>
              <a:t>	</a:t>
            </a:r>
            <a:r>
              <a:rPr lang="en-US" dirty="0" smtClean="0">
                <a:latin typeface="Arial" pitchFamily="34" charset="0"/>
                <a:ea typeface="Calibri" pitchFamily="34" charset="0"/>
                <a:cs typeface="Arial" pitchFamily="34" charset="0"/>
              </a:rPr>
              <a:t>IM[PC]</a:t>
            </a:r>
          </a:p>
          <a:p>
            <a:pPr marL="0" marR="0" lvl="0" indent="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	.</a:t>
            </a:r>
            <a:r>
              <a:rPr kumimoji="0" lang="en-US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. .		#  problem in decoding (bad </a:t>
            </a:r>
            <a:r>
              <a:rPr kumimoji="0" lang="en-US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op</a:t>
            </a:r>
            <a:r>
              <a:rPr kumimoji="0" lang="en-US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or </a:t>
            </a:r>
            <a:r>
              <a:rPr kumimoji="0" lang="en-US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func</a:t>
            </a:r>
            <a:r>
              <a:rPr kumimoji="0" lang="en-US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)	 </a:t>
            </a:r>
            <a:endParaRPr kumimoji="0" 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Calibri" pitchFamily="34" charset="0"/>
              <a:cs typeface="Arial" pitchFamily="34" charset="0"/>
            </a:endParaRPr>
          </a:p>
          <a:p>
            <a:pPr marL="0" marR="0" lvl="0" indent="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	Cause </a:t>
            </a:r>
            <a:r>
              <a:rPr kumimoji="0" 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  <a:sym typeface="Wingdings" pitchFamily="2" charset="2"/>
              </a:rPr>
              <a:t></a:t>
            </a:r>
            <a:r>
              <a:rPr kumimoji="0" 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40    	# = 0x28</a:t>
            </a:r>
            <a:endParaRPr kumimoji="0" 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  <a:sym typeface="Wingdings" pitchFamily="2" charset="2"/>
              </a:rPr>
              <a:t>	EPC </a:t>
            </a:r>
            <a:r>
              <a:rPr kumimoji="0" 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PC</a:t>
            </a:r>
            <a:endParaRPr kumimoji="0" 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Calibri" pitchFamily="34" charset="0"/>
              <a:cs typeface="Arial" pitchFamily="34" charset="0"/>
              <a:sym typeface="Wingdings" pitchFamily="2" charset="2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  <a:sym typeface="Wingdings" pitchFamily="2" charset="2"/>
              </a:rPr>
              <a:t>	PC </a:t>
            </a:r>
            <a:r>
              <a:rPr kumimoji="0" 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0x80000180  #Exception handler address</a:t>
            </a:r>
            <a:r>
              <a:rPr kumimoji="0" 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  <a:sym typeface="Wingdings" pitchFamily="2" charset="2"/>
              </a:rPr>
              <a:t> </a:t>
            </a: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Calibri" pitchFamily="34" charset="0"/>
              <a:cs typeface="Arial" pitchFamily="34" charset="0"/>
              <a:sym typeface="Wingdings" pitchFamily="2" charset="2"/>
            </a:endParaRPr>
          </a:p>
          <a:p>
            <a:pPr lvl="0" indent="4572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latin typeface="Arial" pitchFamily="34" charset="0"/>
                <a:ea typeface="Calibri" pitchFamily="34" charset="0"/>
                <a:cs typeface="Arial" pitchFamily="34" charset="0"/>
              </a:rPr>
              <a:t>Arithmetic Overflow</a:t>
            </a:r>
          </a:p>
          <a:p>
            <a:pPr lvl="0" indent="4572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Arial" pitchFamily="34" charset="0"/>
                <a:ea typeface="Calibri" pitchFamily="34" charset="0"/>
                <a:cs typeface="Arial" pitchFamily="34" charset="0"/>
              </a:rPr>
              <a:t>	IM[PC]</a:t>
            </a:r>
          </a:p>
          <a:p>
            <a:pPr lvl="0" indent="4572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Arial" pitchFamily="34" charset="0"/>
                <a:ea typeface="Calibri" pitchFamily="34" charset="0"/>
                <a:cs typeface="Arial" pitchFamily="34" charset="0"/>
              </a:rPr>
              <a:t>	. . .		#  ALU operation overflows</a:t>
            </a:r>
          </a:p>
          <a:p>
            <a:pPr lvl="0" indent="4572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Arial" pitchFamily="34" charset="0"/>
                <a:ea typeface="Calibri" pitchFamily="34" charset="0"/>
                <a:cs typeface="Arial" pitchFamily="34" charset="0"/>
              </a:rPr>
              <a:t>	Cause </a:t>
            </a:r>
            <a:r>
              <a:rPr lang="en-US" dirty="0" smtClean="0">
                <a:latin typeface="Arial" pitchFamily="34" charset="0"/>
                <a:ea typeface="Calibri" pitchFamily="34" charset="0"/>
                <a:cs typeface="Arial" pitchFamily="34" charset="0"/>
                <a:sym typeface="Wingdings" pitchFamily="2" charset="2"/>
              </a:rPr>
              <a:t></a:t>
            </a:r>
            <a:r>
              <a:rPr lang="en-US" dirty="0" smtClean="0">
                <a:latin typeface="Arial" pitchFamily="34" charset="0"/>
                <a:ea typeface="Calibri" pitchFamily="34" charset="0"/>
                <a:cs typeface="Arial" pitchFamily="34" charset="0"/>
              </a:rPr>
              <a:t> 48    	# = 0x30</a:t>
            </a:r>
            <a:endParaRPr lang="en-US" dirty="0" smtClean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pPr lvl="0" indent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Arial" pitchFamily="34" charset="0"/>
                <a:ea typeface="Calibri" pitchFamily="34" charset="0"/>
                <a:cs typeface="Arial" pitchFamily="34" charset="0"/>
                <a:sym typeface="Wingdings" pitchFamily="2" charset="2"/>
              </a:rPr>
              <a:t>	EPC </a:t>
            </a:r>
            <a:r>
              <a:rPr lang="en-US" dirty="0" smtClean="0">
                <a:latin typeface="Arial" pitchFamily="34" charset="0"/>
                <a:ea typeface="Calibri" pitchFamily="34" charset="0"/>
                <a:cs typeface="Arial" pitchFamily="34" charset="0"/>
              </a:rPr>
              <a:t> PC</a:t>
            </a:r>
            <a:endParaRPr lang="en-US" dirty="0" smtClean="0">
              <a:latin typeface="Arial" pitchFamily="34" charset="0"/>
              <a:ea typeface="Calibri" pitchFamily="34" charset="0"/>
              <a:cs typeface="Arial" pitchFamily="34" charset="0"/>
              <a:sym typeface="Wingdings" pitchFamily="2" charset="2"/>
            </a:endParaRPr>
          </a:p>
          <a:p>
            <a:r>
              <a:rPr lang="en-US" dirty="0" smtClean="0">
                <a:latin typeface="Arial" pitchFamily="34" charset="0"/>
                <a:ea typeface="Calibri" pitchFamily="34" charset="0"/>
                <a:cs typeface="Arial" pitchFamily="34" charset="0"/>
                <a:sym typeface="Wingdings" pitchFamily="2" charset="2"/>
              </a:rPr>
              <a:t>	PC </a:t>
            </a:r>
            <a:r>
              <a:rPr lang="en-US" dirty="0" smtClean="0">
                <a:latin typeface="Arial" pitchFamily="34" charset="0"/>
                <a:ea typeface="Calibri" pitchFamily="34" charset="0"/>
                <a:cs typeface="Arial" pitchFamily="34" charset="0"/>
              </a:rPr>
              <a:t> 0x80000180  #Exception handler addr</a:t>
            </a:r>
            <a:r>
              <a:rPr lang="en-US" dirty="0" smtClean="0">
                <a:latin typeface="Arial" pitchFamily="34" charset="0"/>
                <a:ea typeface="Calibri" pitchFamily="34" charset="0"/>
                <a:cs typeface="Arial" pitchFamily="34" charset="0"/>
                <a:sym typeface="Wingdings" pitchFamily="2" charset="2"/>
              </a:rPr>
              <a:t>ess </a:t>
            </a:r>
          </a:p>
          <a:p>
            <a:endParaRPr lang="en-US" dirty="0" smtClean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pPr lvl="0"/>
            <a:r>
              <a:rPr lang="en-US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       </a:t>
            </a:r>
            <a:r>
              <a:rPr lang="en-US" b="1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mfc0 instruction  </a:t>
            </a:r>
            <a:r>
              <a:rPr lang="en-US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(e.g.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mfc0 $t1, $13</a:t>
            </a:r>
            <a:r>
              <a:rPr lang="en-US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)</a:t>
            </a:r>
            <a:endParaRPr lang="en-US" dirty="0" smtClean="0">
              <a:latin typeface="Arial" pitchFamily="34" charset="0"/>
              <a:ea typeface="Calibri" pitchFamily="34" charset="0"/>
              <a:cs typeface="Arial" pitchFamily="34" charset="0"/>
            </a:endParaRPr>
          </a:p>
          <a:p>
            <a:r>
              <a:rPr lang="en-US" dirty="0" smtClean="0"/>
              <a:t>	IM[PC]</a:t>
            </a:r>
          </a:p>
          <a:p>
            <a:r>
              <a:rPr lang="en-US" dirty="0" smtClean="0"/>
              <a:t>	RF[</a:t>
            </a:r>
            <a:r>
              <a:rPr lang="en-US" dirty="0" err="1" smtClean="0"/>
              <a:t>rt</a:t>
            </a:r>
            <a:r>
              <a:rPr lang="en-US" dirty="0" smtClean="0"/>
              <a:t>] </a:t>
            </a:r>
            <a:r>
              <a:rPr lang="en-US" dirty="0" smtClean="0">
                <a:sym typeface="Wingdings"/>
              </a:rPr>
              <a:t></a:t>
            </a:r>
            <a:r>
              <a:rPr lang="en-US" dirty="0" smtClean="0"/>
              <a:t>RFc0[rd]</a:t>
            </a:r>
          </a:p>
          <a:p>
            <a:r>
              <a:rPr lang="en-US" dirty="0" smtClean="0"/>
              <a:t>	PC </a:t>
            </a:r>
            <a:r>
              <a:rPr lang="en-US" dirty="0" smtClean="0">
                <a:sym typeface="Wingdings"/>
              </a:rPr>
              <a:t></a:t>
            </a:r>
            <a:r>
              <a:rPr lang="en-US" dirty="0" smtClean="0"/>
              <a:t> PC + 4</a:t>
            </a:r>
            <a:r>
              <a:rPr kumimoji="0" 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  <a:sym typeface="Wingdings" pitchFamily="2" charset="2"/>
              </a:rPr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7571749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78981" name="Object 5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="" xmlns:p14="http://schemas.microsoft.com/office/powerpoint/2010/main" val="66801188"/>
              </p:ext>
            </p:extLst>
          </p:nvPr>
        </p:nvGraphicFramePr>
        <p:xfrm>
          <a:off x="762000" y="1371600"/>
          <a:ext cx="8382000" cy="4194175"/>
        </p:xfrm>
        <a:graphic>
          <a:graphicData uri="http://schemas.openxmlformats.org/presentationml/2006/ole">
            <p:oleObj spid="_x0000_s483330" name="VISIO" r:id="rId6" imgW="6035040" imgH="3011424" progId="">
              <p:embed/>
            </p:oleObj>
          </a:graphicData>
        </a:graphic>
      </p:graphicFrame>
      <p:sp>
        <p:nvSpPr>
          <p:cNvPr id="127897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7898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dirty="0" smtClean="0">
                <a:solidFill>
                  <a:schemeClr val="bg1"/>
                </a:solidFill>
                <a:latin typeface="+mj-lt"/>
              </a:rPr>
              <a:t>Exception Hardware: </a:t>
            </a:r>
            <a:r>
              <a:rPr lang="en-US" sz="4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EPC</a:t>
            </a:r>
            <a:r>
              <a:rPr lang="en-US" sz="4100" dirty="0" smtClean="0">
                <a:solidFill>
                  <a:schemeClr val="bg1"/>
                </a:solidFill>
                <a:latin typeface="+mj-lt"/>
              </a:rPr>
              <a:t> &amp; </a:t>
            </a:r>
            <a:r>
              <a:rPr lang="en-US" sz="4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Cause</a:t>
            </a:r>
            <a:endParaRPr lang="en-US" sz="41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0600" y="57912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2A6DA"/>
                </a:solidFill>
                <a:latin typeface="Arial" pitchFamily="34" charset="0"/>
                <a:cs typeface="Arial" pitchFamily="34" charset="0"/>
              </a:rPr>
              <a:t>Never mind the </a:t>
            </a:r>
            <a:r>
              <a:rPr lang="en-US" i="1" dirty="0" smtClean="0">
                <a:solidFill>
                  <a:srgbClr val="32A6DA"/>
                </a:solidFill>
                <a:latin typeface="Arial" pitchFamily="34" charset="0"/>
                <a:cs typeface="Arial" pitchFamily="34" charset="0"/>
              </a:rPr>
              <a:t>multi-cycle</a:t>
            </a:r>
            <a:r>
              <a:rPr lang="en-US" dirty="0" smtClean="0">
                <a:solidFill>
                  <a:srgbClr val="32A6DA"/>
                </a:solidFill>
                <a:latin typeface="Arial" pitchFamily="34" charset="0"/>
                <a:cs typeface="Arial" pitchFamily="34" charset="0"/>
              </a:rPr>
              <a:t> datapath, focus on the exception hardware.</a:t>
            </a:r>
            <a:endParaRPr lang="en-US" dirty="0">
              <a:solidFill>
                <a:srgbClr val="32A6DA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571749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2055" name="Object 7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="" xmlns:p14="http://schemas.microsoft.com/office/powerpoint/2010/main" val="3818610032"/>
              </p:ext>
            </p:extLst>
          </p:nvPr>
        </p:nvGraphicFramePr>
        <p:xfrm>
          <a:off x="838200" y="1408113"/>
          <a:ext cx="8458200" cy="4230687"/>
        </p:xfrm>
        <a:graphic>
          <a:graphicData uri="http://schemas.openxmlformats.org/presentationml/2006/ole">
            <p:oleObj spid="_x0000_s370690" name="VISIO" r:id="rId6" imgW="6035040" imgH="3011424" progId="">
              <p:embed/>
            </p:oleObj>
          </a:graphicData>
        </a:graphic>
      </p:graphicFrame>
      <p:sp>
        <p:nvSpPr>
          <p:cNvPr id="128205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8205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Exception Hardware: </a:t>
            </a:r>
            <a:r>
              <a:rPr lang="en-US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mfc0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5791201"/>
            <a:ext cx="792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32A6DA"/>
                </a:solidFill>
                <a:latin typeface="Arial" pitchFamily="34" charset="0"/>
                <a:cs typeface="Arial" pitchFamily="34" charset="0"/>
              </a:rPr>
              <a:t>Never mind the </a:t>
            </a:r>
            <a:r>
              <a:rPr lang="en-US" i="1" dirty="0" smtClean="0">
                <a:solidFill>
                  <a:srgbClr val="32A6DA"/>
                </a:solidFill>
                <a:latin typeface="Arial" pitchFamily="34" charset="0"/>
                <a:cs typeface="Arial" pitchFamily="34" charset="0"/>
              </a:rPr>
              <a:t>multi-cycle</a:t>
            </a:r>
            <a:r>
              <a:rPr lang="en-US" dirty="0" smtClean="0">
                <a:solidFill>
                  <a:srgbClr val="32A6DA"/>
                </a:solidFill>
                <a:latin typeface="Arial" pitchFamily="34" charset="0"/>
                <a:cs typeface="Arial" pitchFamily="34" charset="0"/>
              </a:rPr>
              <a:t> datapath, focus on the exception hardware</a:t>
            </a:r>
            <a:r>
              <a:rPr lang="en-US" dirty="0" smtClean="0">
                <a:solidFill>
                  <a:srgbClr val="32A6DA"/>
                </a:solidFill>
                <a:latin typeface="Arial" pitchFamily="34" charset="0"/>
                <a:cs typeface="Arial" pitchFamily="34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637122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77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277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277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219200"/>
            <a:ext cx="7696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Temporal parallelism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Divide single-cycle processor into 5 stages: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Fetch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Decode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Execute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Memory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 err="1" smtClean="0">
                <a:latin typeface="Times New Roman" pitchFamily="18" charset="0"/>
                <a:cs typeface="Arial" charset="0"/>
              </a:rPr>
              <a:t>Writeback</a:t>
            </a:r>
            <a:endParaRPr lang="en-US" sz="26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Add pipeline registers between stages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MIPS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293396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5846" name="Object 6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="" xmlns:p14="http://schemas.microsoft.com/office/powerpoint/2010/main" val="4203370943"/>
              </p:ext>
            </p:extLst>
          </p:nvPr>
        </p:nvGraphicFramePr>
        <p:xfrm>
          <a:off x="819680" y="1219200"/>
          <a:ext cx="8324320" cy="4645025"/>
        </p:xfrm>
        <a:graphic>
          <a:graphicData uri="http://schemas.openxmlformats.org/presentationml/2006/ole">
            <p:oleObj spid="_x0000_s207889" name="VISIO" r:id="rId6" imgW="4966716" imgH="2764536" progId="">
              <p:embed/>
            </p:oleObj>
          </a:graphicData>
        </a:graphic>
      </p:graphicFrame>
      <p:sp>
        <p:nvSpPr>
          <p:cNvPr id="131584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584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vs. Pipelined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65442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5365" name="Object 5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="" xmlns:p14="http://schemas.microsoft.com/office/powerpoint/2010/main" val="3971066754"/>
              </p:ext>
            </p:extLst>
          </p:nvPr>
        </p:nvGraphicFramePr>
        <p:xfrm>
          <a:off x="914400" y="1295400"/>
          <a:ext cx="8077200" cy="3468688"/>
        </p:xfrm>
        <a:graphic>
          <a:graphicData uri="http://schemas.openxmlformats.org/presentationml/2006/ole">
            <p:oleObj spid="_x0000_s208913" name="VISIO" r:id="rId6" imgW="5689092" imgH="2435352" progId="">
              <p:embed/>
            </p:oleObj>
          </a:graphicData>
        </a:graphic>
      </p:graphicFrame>
      <p:sp>
        <p:nvSpPr>
          <p:cNvPr id="129536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9536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Processor Abstraction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290607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6389" name="Object 5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="" xmlns:p14="http://schemas.microsoft.com/office/powerpoint/2010/main" val="4227458931"/>
              </p:ext>
            </p:extLst>
          </p:nvPr>
        </p:nvGraphicFramePr>
        <p:xfrm>
          <a:off x="1066800" y="1066800"/>
          <a:ext cx="6824663" cy="5337175"/>
        </p:xfrm>
        <a:graphic>
          <a:graphicData uri="http://schemas.openxmlformats.org/presentationml/2006/ole">
            <p:oleObj spid="_x0000_s209937" name="VISIO" r:id="rId6" imgW="5577840" imgH="4351020" progId="">
              <p:embed/>
            </p:oleObj>
          </a:graphicData>
        </a:graphic>
      </p:graphicFrame>
      <p:sp>
        <p:nvSpPr>
          <p:cNvPr id="129638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9638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&amp; Pipelined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848017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7413" name="Object 5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="" xmlns:p14="http://schemas.microsoft.com/office/powerpoint/2010/main" val="3227817608"/>
              </p:ext>
            </p:extLst>
          </p:nvPr>
        </p:nvGraphicFramePr>
        <p:xfrm>
          <a:off x="685800" y="1423987"/>
          <a:ext cx="8458200" cy="3605213"/>
        </p:xfrm>
        <a:graphic>
          <a:graphicData uri="http://schemas.openxmlformats.org/presentationml/2006/ole">
            <p:oleObj spid="_x0000_s210961" name="VISIO" r:id="rId7" imgW="5525958" imgH="2356748" progId="">
              <p:embed/>
            </p:oleObj>
          </a:graphicData>
        </a:graphic>
      </p:graphicFrame>
      <p:sp>
        <p:nvSpPr>
          <p:cNvPr id="129741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9741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7415" name="Rectangle 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66800" y="5372100"/>
            <a:ext cx="80010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000" b="1" i="1" dirty="0" err="1">
                <a:latin typeface="Times New Roman" pitchFamily="18" charset="0"/>
                <a:cs typeface="Arial" charset="0"/>
              </a:rPr>
              <a:t>WriteReg</a:t>
            </a:r>
            <a:r>
              <a:rPr lang="en-US" sz="3000" b="1" dirty="0">
                <a:latin typeface="Times New Roman" pitchFamily="18" charset="0"/>
                <a:cs typeface="Arial" charset="0"/>
              </a:rPr>
              <a:t> must arrive at </a:t>
            </a:r>
            <a:r>
              <a:rPr lang="en-US" sz="3000" b="1" dirty="0" smtClean="0">
                <a:latin typeface="Times New Roman" pitchFamily="18" charset="0"/>
                <a:cs typeface="Arial" charset="0"/>
              </a:rPr>
              <a:t>same </a:t>
            </a:r>
            <a:r>
              <a:rPr lang="en-US" sz="3000" b="1" dirty="0">
                <a:latin typeface="Times New Roman" pitchFamily="18" charset="0"/>
                <a:cs typeface="Arial" charset="0"/>
              </a:rPr>
              <a:t>time as </a:t>
            </a:r>
            <a:r>
              <a:rPr lang="en-US" sz="3000" b="1" i="1" dirty="0">
                <a:latin typeface="Times New Roman" pitchFamily="18" charset="0"/>
                <a:cs typeface="Arial" charset="0"/>
              </a:rPr>
              <a:t>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Corrected Pipelined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021033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8437" name="Object 5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="" xmlns:p14="http://schemas.microsoft.com/office/powerpoint/2010/main" val="130914221"/>
              </p:ext>
            </p:extLst>
          </p:nvPr>
        </p:nvGraphicFramePr>
        <p:xfrm>
          <a:off x="914400" y="1143000"/>
          <a:ext cx="8077200" cy="4490840"/>
        </p:xfrm>
        <a:graphic>
          <a:graphicData uri="http://schemas.openxmlformats.org/presentationml/2006/ole">
            <p:oleObj spid="_x0000_s211985" name="VISIO" r:id="rId7" imgW="5535168" imgH="3069336" progId="">
              <p:embed/>
            </p:oleObj>
          </a:graphicData>
        </a:graphic>
      </p:graphicFrame>
      <p:sp>
        <p:nvSpPr>
          <p:cNvPr id="129843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9843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8438" name="Text Box 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66800" y="5562600"/>
            <a:ext cx="71628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b="1" dirty="0"/>
              <a:t>Same control unit as single-cycle processor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b="1" dirty="0"/>
              <a:t>Control delayed to proper pipeline stage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Processor Control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573695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87" name="Rectangle 7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8229600" cy="4525963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hen an instruction </a:t>
            </a:r>
            <a:r>
              <a:rPr lang="en-US" dirty="0"/>
              <a:t>depends on </a:t>
            </a:r>
            <a:r>
              <a:rPr lang="en-US" dirty="0" smtClean="0"/>
              <a:t>result </a:t>
            </a:r>
            <a:r>
              <a:rPr lang="en-US" dirty="0"/>
              <a:t>from </a:t>
            </a:r>
            <a:r>
              <a:rPr lang="en-US" dirty="0" smtClean="0"/>
              <a:t>instruction </a:t>
            </a:r>
            <a:r>
              <a:rPr lang="en-US" dirty="0"/>
              <a:t>that hasn’t </a:t>
            </a:r>
            <a:r>
              <a:rPr lang="en-US" dirty="0" smtClean="0"/>
              <a:t>completed</a:t>
            </a:r>
            <a:endParaRPr lang="en-US" dirty="0"/>
          </a:p>
          <a:p>
            <a:r>
              <a:rPr lang="en-US" dirty="0" smtClean="0"/>
              <a:t>Types:</a:t>
            </a:r>
            <a:endParaRPr lang="en-US" dirty="0"/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Data hazard:</a:t>
            </a:r>
            <a:r>
              <a:rPr lang="en-US" dirty="0"/>
              <a:t> register value not </a:t>
            </a:r>
            <a:r>
              <a:rPr lang="en-US" dirty="0" smtClean="0"/>
              <a:t>yet written </a:t>
            </a:r>
            <a:r>
              <a:rPr lang="en-US" dirty="0"/>
              <a:t>back to register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Control hazard: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next instruction not decided yet (caused by branches</a:t>
            </a:r>
            <a:r>
              <a:rPr lang="en-US" dirty="0" smtClean="0"/>
              <a:t>) or target address not calculated yet (jumps and branches)</a:t>
            </a:r>
            <a:endParaRPr lang="en-US" dirty="0"/>
          </a:p>
        </p:txBody>
      </p:sp>
      <p:sp>
        <p:nvSpPr>
          <p:cNvPr id="130048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048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048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 Hazards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511060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435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219200"/>
            <a:ext cx="7696200" cy="495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Determines everything about a processor: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PC and special registers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Register File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Memory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Architectural State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8119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6870" name="Object 6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="" xmlns:p14="http://schemas.microsoft.com/office/powerpoint/2010/main" val="1077033394"/>
              </p:ext>
            </p:extLst>
          </p:nvPr>
        </p:nvGraphicFramePr>
        <p:xfrm>
          <a:off x="1143000" y="1371600"/>
          <a:ext cx="7772400" cy="2636838"/>
        </p:xfrm>
        <a:graphic>
          <a:graphicData uri="http://schemas.openxmlformats.org/presentationml/2006/ole">
            <p:oleObj spid="_x0000_s213009" name="VISIO" r:id="rId7" imgW="4948428" imgH="1751076" progId="">
              <p:embed/>
            </p:oleObj>
          </a:graphicData>
        </a:graphic>
      </p:graphicFrame>
      <p:sp>
        <p:nvSpPr>
          <p:cNvPr id="131686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686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686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Data Hazard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501430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66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95400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     </a:t>
            </a:r>
            <a:r>
              <a:rPr lang="en-US" u="sng" dirty="0" smtClean="0"/>
              <a:t>2 SW fixes</a:t>
            </a:r>
          </a:p>
          <a:p>
            <a:r>
              <a:rPr lang="en-US" dirty="0" smtClean="0"/>
              <a:t>Insert </a:t>
            </a:r>
            <a:r>
              <a:rPr lang="en-US" dirty="0" err="1">
                <a:latin typeface="Courier New" pitchFamily="49" charset="0"/>
              </a:rPr>
              <a:t>nop</a:t>
            </a:r>
            <a:r>
              <a:rPr lang="en-US" dirty="0" err="1"/>
              <a:t>s</a:t>
            </a:r>
            <a:r>
              <a:rPr lang="en-US" dirty="0"/>
              <a:t> in code at compile time</a:t>
            </a:r>
          </a:p>
          <a:p>
            <a:r>
              <a:rPr lang="en-US" dirty="0"/>
              <a:t>Rearrange code at compile </a:t>
            </a:r>
            <a:r>
              <a:rPr lang="en-US" dirty="0" smtClean="0"/>
              <a:t>time</a:t>
            </a:r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u="sng" dirty="0" smtClean="0"/>
              <a:t>2 HW fixes</a:t>
            </a:r>
          </a:p>
          <a:p>
            <a:r>
              <a:rPr lang="en-US" dirty="0" smtClean="0"/>
              <a:t>Stall the processor at run time</a:t>
            </a:r>
            <a:endParaRPr lang="en-US" dirty="0"/>
          </a:p>
          <a:p>
            <a:r>
              <a:rPr lang="en-US" dirty="0"/>
              <a:t>Forward data at run </a:t>
            </a:r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132096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096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096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Handling Data Hazards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977308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28840" name="Object 8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="" xmlns:p14="http://schemas.microsoft.com/office/powerpoint/2010/main" val="2932641552"/>
              </p:ext>
            </p:extLst>
          </p:nvPr>
        </p:nvGraphicFramePr>
        <p:xfrm>
          <a:off x="1066800" y="2362200"/>
          <a:ext cx="7772400" cy="3279775"/>
        </p:xfrm>
        <a:graphic>
          <a:graphicData uri="http://schemas.openxmlformats.org/presentationml/2006/ole">
            <p:oleObj spid="_x0000_s214033" name="VISIO" r:id="rId8" imgW="5778521" imgH="2438907" progId="">
              <p:embed/>
            </p:oleObj>
          </a:graphicData>
        </a:graphic>
      </p:graphicFrame>
      <p:sp>
        <p:nvSpPr>
          <p:cNvPr id="152883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2883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2883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28842" name="Rectangle 10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4400" y="1219200"/>
            <a:ext cx="82296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000" dirty="0">
                <a:latin typeface="Times New Roman" pitchFamily="18" charset="0"/>
                <a:cs typeface="Arial" charset="0"/>
              </a:rPr>
              <a:t>Insert enough </a:t>
            </a:r>
            <a:r>
              <a:rPr lang="en-US" sz="3000" dirty="0" err="1">
                <a:latin typeface="Courier New" pitchFamily="49" charset="0"/>
                <a:cs typeface="Arial" charset="0"/>
              </a:rPr>
              <a:t>nop</a:t>
            </a:r>
            <a:r>
              <a:rPr lang="en-US" sz="3000" dirty="0" err="1">
                <a:latin typeface="Times New Roman" pitchFamily="18" charset="0"/>
                <a:cs typeface="Arial" charset="0"/>
              </a:rPr>
              <a:t>s</a:t>
            </a:r>
            <a:r>
              <a:rPr lang="en-US" sz="3000" dirty="0">
                <a:latin typeface="Times New Roman" pitchFamily="18" charset="0"/>
                <a:cs typeface="Arial" charset="0"/>
              </a:rPr>
              <a:t> for result to be ready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000" dirty="0">
                <a:latin typeface="Times New Roman" pitchFamily="18" charset="0"/>
                <a:cs typeface="Arial" charset="0"/>
              </a:rPr>
              <a:t>Or move independent useful instructions forward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Compile-Time Hazard Elimination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196601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1510" name="Object 6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="" xmlns:p14="http://schemas.microsoft.com/office/powerpoint/2010/main" val="4187100976"/>
              </p:ext>
            </p:extLst>
          </p:nvPr>
        </p:nvGraphicFramePr>
        <p:xfrm>
          <a:off x="914400" y="1600200"/>
          <a:ext cx="8229600" cy="2919413"/>
        </p:xfrm>
        <a:graphic>
          <a:graphicData uri="http://schemas.openxmlformats.org/presentationml/2006/ole">
            <p:oleObj spid="_x0000_s215057" name="VISIO" r:id="rId7" imgW="4948428" imgH="1751076" progId="">
              <p:embed/>
            </p:oleObj>
          </a:graphicData>
        </a:graphic>
      </p:graphicFrame>
      <p:sp>
        <p:nvSpPr>
          <p:cNvPr id="130150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150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150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Data Forwarding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873920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2535" name="Object 7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="" xmlns:p14="http://schemas.microsoft.com/office/powerpoint/2010/main" val="477586373"/>
              </p:ext>
            </p:extLst>
          </p:nvPr>
        </p:nvGraphicFramePr>
        <p:xfrm>
          <a:off x="838200" y="1147763"/>
          <a:ext cx="8153400" cy="4867275"/>
        </p:xfrm>
        <a:graphic>
          <a:graphicData uri="http://schemas.openxmlformats.org/presentationml/2006/ole">
            <p:oleObj spid="_x0000_s216081" name="VISIO" r:id="rId7" imgW="6909644" imgH="4215050" progId="">
              <p:embed/>
            </p:oleObj>
          </a:graphicData>
        </a:graphic>
      </p:graphicFrame>
      <p:sp>
        <p:nvSpPr>
          <p:cNvPr id="130253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253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253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Data Forwarding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244102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895" name="Rectangle 7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066800"/>
            <a:ext cx="8382000" cy="5486400"/>
          </a:xfrm>
        </p:spPr>
        <p:txBody>
          <a:bodyPr>
            <a:noAutofit/>
          </a:bodyPr>
          <a:lstStyle/>
          <a:p>
            <a:r>
              <a:rPr lang="en-US" dirty="0"/>
              <a:t>Forward to Execute stage from either:</a:t>
            </a:r>
          </a:p>
          <a:p>
            <a:pPr lvl="1"/>
            <a:r>
              <a:rPr lang="en-US" sz="2600" dirty="0"/>
              <a:t>Memory stage or</a:t>
            </a:r>
          </a:p>
          <a:p>
            <a:pPr lvl="1"/>
            <a:r>
              <a:rPr lang="en-US" sz="2600" dirty="0" err="1" smtClean="0"/>
              <a:t>Writeback</a:t>
            </a:r>
            <a:r>
              <a:rPr lang="en-US" sz="2600" dirty="0" smtClean="0"/>
              <a:t> stage</a:t>
            </a:r>
            <a:endParaRPr lang="en-US" sz="3200" dirty="0"/>
          </a:p>
          <a:p>
            <a:r>
              <a:rPr lang="en-US" dirty="0"/>
              <a:t>Forwarding logic for </a:t>
            </a:r>
            <a:r>
              <a:rPr lang="en-US" i="1" dirty="0" err="1"/>
              <a:t>ForwardAE</a:t>
            </a:r>
            <a:r>
              <a:rPr lang="en-US" dirty="0"/>
              <a:t>:</a:t>
            </a:r>
          </a:p>
          <a:p>
            <a:pPr>
              <a:buFontTx/>
              <a:buNone/>
            </a:pPr>
            <a:endParaRPr lang="en-US" sz="1600" dirty="0"/>
          </a:p>
          <a:p>
            <a:pPr>
              <a:buFontTx/>
              <a:buNone/>
            </a:pPr>
            <a:r>
              <a:rPr lang="en-US" sz="1800" b="1" dirty="0" smtClean="0">
                <a:latin typeface="Courier New" pitchFamily="49" charset="0"/>
              </a:rPr>
              <a:t>if  ((</a:t>
            </a:r>
            <a:r>
              <a:rPr lang="en-US" sz="1800" b="1" i="1" dirty="0" err="1">
                <a:latin typeface="Courier New" pitchFamily="49" charset="0"/>
              </a:rPr>
              <a:t>rsE</a:t>
            </a:r>
            <a:r>
              <a:rPr lang="en-US" sz="1800" b="1" dirty="0">
                <a:latin typeface="Courier New" pitchFamily="49" charset="0"/>
              </a:rPr>
              <a:t> != 0) AND (</a:t>
            </a:r>
            <a:r>
              <a:rPr lang="en-US" sz="1800" b="1" i="1" dirty="0" err="1">
                <a:latin typeface="Courier New" pitchFamily="49" charset="0"/>
              </a:rPr>
              <a:t>rsE</a:t>
            </a:r>
            <a:r>
              <a:rPr lang="en-US" sz="1800" b="1" dirty="0">
                <a:latin typeface="Courier New" pitchFamily="49" charset="0"/>
              </a:rPr>
              <a:t> == </a:t>
            </a:r>
            <a:r>
              <a:rPr lang="en-US" sz="1800" b="1" i="1" dirty="0" err="1">
                <a:latin typeface="Courier New" pitchFamily="49" charset="0"/>
              </a:rPr>
              <a:t>WriteRegM</a:t>
            </a:r>
            <a:r>
              <a:rPr lang="en-US" sz="1800" b="1" dirty="0">
                <a:latin typeface="Courier New" pitchFamily="49" charset="0"/>
              </a:rPr>
              <a:t>) AND </a:t>
            </a:r>
            <a:r>
              <a:rPr lang="en-US" sz="1800" b="1" i="1" dirty="0" err="1">
                <a:latin typeface="Courier New" pitchFamily="49" charset="0"/>
              </a:rPr>
              <a:t>RegWriteM</a:t>
            </a:r>
            <a:r>
              <a:rPr lang="en-US" sz="1800" b="1" dirty="0">
                <a:latin typeface="Courier New" pitchFamily="49" charset="0"/>
              </a:rPr>
              <a:t>)     </a:t>
            </a:r>
          </a:p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</a:rPr>
              <a:t>		then 	</a:t>
            </a:r>
            <a:r>
              <a:rPr lang="en-US" sz="1800" b="1" i="1" dirty="0" err="1">
                <a:solidFill>
                  <a:schemeClr val="accent1"/>
                </a:solidFill>
                <a:latin typeface="Courier New" pitchFamily="49" charset="0"/>
              </a:rPr>
              <a:t>ForwardAE</a:t>
            </a:r>
            <a:r>
              <a:rPr lang="en-US" sz="1800" b="1" dirty="0">
                <a:solidFill>
                  <a:schemeClr val="accent1"/>
                </a:solidFill>
                <a:latin typeface="Courier New" pitchFamily="49" charset="0"/>
              </a:rPr>
              <a:t> = 10</a:t>
            </a:r>
          </a:p>
          <a:p>
            <a:pPr>
              <a:buFontTx/>
              <a:buNone/>
            </a:pPr>
            <a:r>
              <a:rPr lang="en-US" sz="1800" b="1" dirty="0" smtClean="0">
                <a:latin typeface="Courier New" pitchFamily="49" charset="0"/>
              </a:rPr>
              <a:t>else </a:t>
            </a:r>
          </a:p>
          <a:p>
            <a:pPr>
              <a:buFontTx/>
              <a:buNone/>
            </a:pPr>
            <a:r>
              <a:rPr lang="en-US" sz="1800" b="1" dirty="0" smtClean="0">
                <a:latin typeface="Courier New" pitchFamily="49" charset="0"/>
              </a:rPr>
              <a:t>    if </a:t>
            </a:r>
            <a:r>
              <a:rPr lang="en-US" sz="1800" b="1" dirty="0">
                <a:latin typeface="Courier New" pitchFamily="49" charset="0"/>
              </a:rPr>
              <a:t>((</a:t>
            </a:r>
            <a:r>
              <a:rPr lang="en-US" sz="1800" b="1" i="1" dirty="0" err="1">
                <a:latin typeface="Courier New" pitchFamily="49" charset="0"/>
              </a:rPr>
              <a:t>rsE</a:t>
            </a:r>
            <a:r>
              <a:rPr lang="en-US" sz="1800" b="1" dirty="0">
                <a:latin typeface="Courier New" pitchFamily="49" charset="0"/>
              </a:rPr>
              <a:t> != 0) AND (</a:t>
            </a:r>
            <a:r>
              <a:rPr lang="en-US" sz="1800" b="1" i="1" dirty="0" err="1">
                <a:latin typeface="Courier New" pitchFamily="49" charset="0"/>
              </a:rPr>
              <a:t>rsE</a:t>
            </a:r>
            <a:r>
              <a:rPr lang="en-US" sz="1800" b="1" dirty="0">
                <a:latin typeface="Courier New" pitchFamily="49" charset="0"/>
              </a:rPr>
              <a:t> == </a:t>
            </a:r>
            <a:r>
              <a:rPr lang="en-US" sz="1800" b="1" i="1" dirty="0" err="1">
                <a:latin typeface="Courier New" pitchFamily="49" charset="0"/>
              </a:rPr>
              <a:t>WriteRegW</a:t>
            </a:r>
            <a:r>
              <a:rPr lang="en-US" sz="1800" b="1" dirty="0">
                <a:latin typeface="Courier New" pitchFamily="49" charset="0"/>
              </a:rPr>
              <a:t>) AND </a:t>
            </a:r>
            <a:r>
              <a:rPr lang="en-US" sz="1800" b="1" i="1" dirty="0" err="1">
                <a:latin typeface="Courier New" pitchFamily="49" charset="0"/>
              </a:rPr>
              <a:t>RegWriteW</a:t>
            </a:r>
            <a:r>
              <a:rPr lang="en-US" sz="1800" b="1" dirty="0">
                <a:latin typeface="Courier New" pitchFamily="49" charset="0"/>
              </a:rPr>
              <a:t>) </a:t>
            </a:r>
          </a:p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</a:rPr>
              <a:t>		then 	</a:t>
            </a:r>
            <a:r>
              <a:rPr lang="en-US" sz="1800" b="1" i="1" dirty="0" err="1">
                <a:solidFill>
                  <a:schemeClr val="accent1"/>
                </a:solidFill>
                <a:latin typeface="Courier New" pitchFamily="49" charset="0"/>
              </a:rPr>
              <a:t>ForwardAE</a:t>
            </a:r>
            <a:r>
              <a:rPr lang="en-US" sz="1800" b="1" dirty="0">
                <a:solidFill>
                  <a:schemeClr val="accent1"/>
                </a:solidFill>
                <a:latin typeface="Courier New" pitchFamily="49" charset="0"/>
              </a:rPr>
              <a:t> = 01</a:t>
            </a:r>
          </a:p>
          <a:p>
            <a:pPr>
              <a:buFontTx/>
              <a:buNone/>
            </a:pPr>
            <a:r>
              <a:rPr lang="en-US" sz="1800" b="1" dirty="0">
                <a:solidFill>
                  <a:schemeClr val="accent1"/>
                </a:solidFill>
                <a:latin typeface="Courier New" pitchFamily="49" charset="0"/>
              </a:rPr>
              <a:t>	</a:t>
            </a:r>
            <a:r>
              <a:rPr lang="en-US" sz="1800" b="1" dirty="0" smtClean="0">
                <a:solidFill>
                  <a:schemeClr val="accent1"/>
                </a:solidFill>
                <a:latin typeface="Courier New" pitchFamily="49" charset="0"/>
              </a:rPr>
              <a:t>  </a:t>
            </a:r>
            <a:r>
              <a:rPr lang="en-US" sz="1800" b="1" dirty="0" smtClean="0">
                <a:latin typeface="Courier New" pitchFamily="49" charset="0"/>
              </a:rPr>
              <a:t>else</a:t>
            </a:r>
            <a:r>
              <a:rPr lang="en-US" sz="1800" b="1" dirty="0">
                <a:latin typeface="Courier New" pitchFamily="49" charset="0"/>
              </a:rPr>
              <a:t>	</a:t>
            </a:r>
            <a:r>
              <a:rPr lang="en-US" sz="1800" b="1" i="1" dirty="0" err="1" smtClean="0">
                <a:solidFill>
                  <a:schemeClr val="accent1"/>
                </a:solidFill>
                <a:latin typeface="Courier New" pitchFamily="49" charset="0"/>
              </a:rPr>
              <a:t>ForwardAE</a:t>
            </a:r>
            <a:r>
              <a:rPr lang="en-US" sz="1800" b="1" dirty="0" smtClean="0">
                <a:solidFill>
                  <a:schemeClr val="accent1"/>
                </a:solidFill>
                <a:latin typeface="Courier New" pitchFamily="49" charset="0"/>
              </a:rPr>
              <a:t> </a:t>
            </a:r>
            <a:r>
              <a:rPr lang="en-US" sz="1800" b="1" dirty="0">
                <a:solidFill>
                  <a:schemeClr val="accent1"/>
                </a:solidFill>
                <a:latin typeface="Courier New" pitchFamily="49" charset="0"/>
              </a:rPr>
              <a:t>= </a:t>
            </a:r>
            <a:r>
              <a:rPr lang="en-US" sz="1800" b="1" dirty="0" smtClean="0">
                <a:solidFill>
                  <a:schemeClr val="accent1"/>
                </a:solidFill>
                <a:latin typeface="Courier New" pitchFamily="49" charset="0"/>
              </a:rPr>
              <a:t>00</a:t>
            </a:r>
          </a:p>
          <a:p>
            <a:pPr>
              <a:buFontTx/>
              <a:buNone/>
            </a:pPr>
            <a:endParaRPr lang="en-US" sz="20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2400" b="1" dirty="0" smtClean="0"/>
              <a:t>Forwarding </a:t>
            </a:r>
            <a:r>
              <a:rPr lang="en-US" sz="2400" b="1" dirty="0"/>
              <a:t>logic for </a:t>
            </a:r>
            <a:r>
              <a:rPr lang="en-US" sz="2400" b="1" i="1" dirty="0" err="1"/>
              <a:t>ForwardBE</a:t>
            </a:r>
            <a:r>
              <a:rPr lang="en-US" sz="2400" b="1" dirty="0"/>
              <a:t> same, but replace </a:t>
            </a:r>
            <a:r>
              <a:rPr lang="en-US" sz="2400" b="1" i="1" dirty="0" err="1"/>
              <a:t>rsE</a:t>
            </a:r>
            <a:r>
              <a:rPr lang="en-US" sz="2400" b="1" dirty="0"/>
              <a:t> with </a:t>
            </a:r>
            <a:r>
              <a:rPr lang="en-US" sz="2400" b="1" i="1" dirty="0" err="1"/>
              <a:t>rtE</a:t>
            </a:r>
            <a:endParaRPr lang="en-US" sz="2400" b="1" dirty="0"/>
          </a:p>
        </p:txBody>
      </p:sp>
      <p:sp>
        <p:nvSpPr>
          <p:cNvPr id="131789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789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Data Forwarding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441439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3559" name="Object 7"/>
          <p:cNvGraphicFramePr>
            <a:graphicFrameLocks noGrp="1" noChangeAspect="1"/>
          </p:cNvGraphicFramePr>
          <p:nvPr>
            <p:ph idx="4294967295"/>
          </p:nvPr>
        </p:nvGraphicFramePr>
        <p:xfrm>
          <a:off x="914400" y="1600200"/>
          <a:ext cx="8077200" cy="3352799"/>
        </p:xfrm>
        <a:graphic>
          <a:graphicData uri="http://schemas.openxmlformats.org/presentationml/2006/ole">
            <p:oleObj spid="_x0000_s217104" name="VISIO" r:id="rId8" imgW="4948428" imgH="1751076" progId="">
              <p:embed/>
            </p:oleObj>
          </a:graphicData>
        </a:graphic>
      </p:graphicFrame>
      <p:sp>
        <p:nvSpPr>
          <p:cNvPr id="130355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355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355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3558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Stalling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 flipH="1">
            <a:off x="990600" y="990600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Forwarding on a load-use hazard isn’t possible!</a:t>
            </a:r>
            <a:endParaRPr lang="en-US" sz="2800" dirty="0"/>
          </a:p>
        </p:txBody>
      </p:sp>
    </p:spTree>
    <p:extLst>
      <p:ext uri="{BB962C8B-B14F-4D97-AF65-F5344CB8AC3E}">
        <p14:creationId xmlns="" xmlns:p14="http://schemas.microsoft.com/office/powerpoint/2010/main" val="17062506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4583" name="Object 7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="" xmlns:p14="http://schemas.microsoft.com/office/powerpoint/2010/main" val="1441834271"/>
              </p:ext>
            </p:extLst>
          </p:nvPr>
        </p:nvGraphicFramePr>
        <p:xfrm>
          <a:off x="914400" y="1600200"/>
          <a:ext cx="8382000" cy="3352800"/>
        </p:xfrm>
        <a:graphic>
          <a:graphicData uri="http://schemas.openxmlformats.org/presentationml/2006/ole">
            <p:oleObj spid="_x0000_s218129" name="VISIO" r:id="rId8" imgW="5230368" imgH="1751076" progId="">
              <p:embed/>
            </p:oleObj>
          </a:graphicData>
        </a:graphic>
      </p:graphicFrame>
      <p:sp>
        <p:nvSpPr>
          <p:cNvPr id="130457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458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4581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4582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Stalling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0600" y="990600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HW solution is to stall the pipeline</a:t>
            </a:r>
            <a:endParaRPr lang="en-US" sz="2800" dirty="0"/>
          </a:p>
        </p:txBody>
      </p:sp>
    </p:spTree>
    <p:extLst>
      <p:ext uri="{BB962C8B-B14F-4D97-AF65-F5344CB8AC3E}">
        <p14:creationId xmlns="" xmlns:p14="http://schemas.microsoft.com/office/powerpoint/2010/main" val="17881671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5608" name="Object 8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="" xmlns:p14="http://schemas.microsoft.com/office/powerpoint/2010/main" val="1563661493"/>
              </p:ext>
            </p:extLst>
          </p:nvPr>
        </p:nvGraphicFramePr>
        <p:xfrm>
          <a:off x="914400" y="1295400"/>
          <a:ext cx="8001000" cy="4776788"/>
        </p:xfrm>
        <a:graphic>
          <a:graphicData uri="http://schemas.openxmlformats.org/presentationml/2006/ole">
            <p:oleObj spid="_x0000_s219153" name="VISIO" r:id="rId8" imgW="6967728" imgH="4148328" progId="">
              <p:embed/>
            </p:oleObj>
          </a:graphicData>
        </a:graphic>
      </p:graphicFrame>
      <p:sp>
        <p:nvSpPr>
          <p:cNvPr id="130560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560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560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5606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Stalling Hardware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98662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920" name="Rectangle 8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1143000" y="1219200"/>
            <a:ext cx="8001000" cy="4953000"/>
          </a:xfrm>
        </p:spPr>
        <p:txBody>
          <a:bodyPr/>
          <a:lstStyle/>
          <a:p>
            <a:pPr marL="0" indent="0">
              <a:spcBef>
                <a:spcPts val="0"/>
              </a:spcBef>
              <a:buFontTx/>
              <a:buNone/>
            </a:pPr>
            <a:r>
              <a:rPr lang="en-US" sz="2400" b="1" i="1" dirty="0" err="1" smtClean="0">
                <a:latin typeface="Courier New" pitchFamily="49" charset="0"/>
              </a:rPr>
              <a:t>lwstall</a:t>
            </a:r>
            <a:r>
              <a:rPr lang="en-US" sz="2400" b="1" i="1" dirty="0" smtClean="0">
                <a:latin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</a:rPr>
              <a:t>=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2400" b="1" dirty="0">
                <a:latin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</a:rPr>
              <a:t> ((</a:t>
            </a:r>
            <a:r>
              <a:rPr lang="en-US" sz="2400" b="1" i="1" dirty="0" err="1" smtClean="0">
                <a:latin typeface="Courier New" pitchFamily="49" charset="0"/>
              </a:rPr>
              <a:t>rsD</a:t>
            </a:r>
            <a:r>
              <a:rPr lang="en-US" sz="2400" b="1" dirty="0" smtClean="0">
                <a:latin typeface="Courier New" pitchFamily="49" charset="0"/>
              </a:rPr>
              <a:t>==</a:t>
            </a:r>
            <a:r>
              <a:rPr lang="en-US" sz="2400" b="1" i="1" dirty="0" err="1" smtClean="0">
                <a:latin typeface="Courier New" pitchFamily="49" charset="0"/>
              </a:rPr>
              <a:t>rtE</a:t>
            </a:r>
            <a:r>
              <a:rPr lang="en-US" sz="2400" b="1" dirty="0">
                <a:latin typeface="Courier New" pitchFamily="49" charset="0"/>
              </a:rPr>
              <a:t>) OR (</a:t>
            </a:r>
            <a:r>
              <a:rPr lang="en-US" sz="2400" b="1" i="1" dirty="0" err="1" smtClean="0">
                <a:latin typeface="Courier New" pitchFamily="49" charset="0"/>
              </a:rPr>
              <a:t>rtD</a:t>
            </a:r>
            <a:r>
              <a:rPr lang="en-US" sz="2400" b="1" dirty="0" smtClean="0">
                <a:latin typeface="Courier New" pitchFamily="49" charset="0"/>
              </a:rPr>
              <a:t>==</a:t>
            </a:r>
            <a:r>
              <a:rPr lang="en-US" sz="2400" b="1" i="1" dirty="0" err="1" smtClean="0">
                <a:latin typeface="Courier New" pitchFamily="49" charset="0"/>
              </a:rPr>
              <a:t>rtE</a:t>
            </a:r>
            <a:r>
              <a:rPr lang="en-US" sz="2400" b="1" dirty="0" smtClean="0">
                <a:latin typeface="Courier New" pitchFamily="49" charset="0"/>
              </a:rPr>
              <a:t>)) AND </a:t>
            </a:r>
            <a:r>
              <a:rPr lang="en-US" sz="2400" b="1" i="1" dirty="0" err="1">
                <a:latin typeface="Courier New" pitchFamily="49" charset="0"/>
              </a:rPr>
              <a:t>MemtoRegE</a:t>
            </a:r>
            <a:endParaRPr lang="en-US" sz="2400" b="1" i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400" b="1" dirty="0">
                <a:latin typeface="Courier New" pitchFamily="49" charset="0"/>
              </a:rPr>
              <a:t>	</a:t>
            </a:r>
          </a:p>
          <a:p>
            <a:pPr>
              <a:buFontTx/>
              <a:buNone/>
            </a:pPr>
            <a:r>
              <a:rPr lang="en-US" sz="2400" b="1" i="1" dirty="0" err="1" smtClean="0">
                <a:latin typeface="Courier New" pitchFamily="49" charset="0"/>
              </a:rPr>
              <a:t>StallF</a:t>
            </a:r>
            <a:r>
              <a:rPr lang="en-US" sz="2400" b="1" dirty="0" smtClean="0">
                <a:latin typeface="Courier New" pitchFamily="49" charset="0"/>
              </a:rPr>
              <a:t> </a:t>
            </a:r>
            <a:r>
              <a:rPr lang="en-US" sz="2400" b="1" dirty="0">
                <a:latin typeface="Courier New" pitchFamily="49" charset="0"/>
              </a:rPr>
              <a:t>= </a:t>
            </a:r>
            <a:r>
              <a:rPr lang="en-US" sz="2400" b="1" i="1" dirty="0" err="1">
                <a:latin typeface="Courier New" pitchFamily="49" charset="0"/>
              </a:rPr>
              <a:t>StallD</a:t>
            </a:r>
            <a:r>
              <a:rPr lang="en-US" sz="2400" b="1" dirty="0">
                <a:latin typeface="Courier New" pitchFamily="49" charset="0"/>
              </a:rPr>
              <a:t> = </a:t>
            </a:r>
            <a:r>
              <a:rPr lang="en-US" sz="2400" b="1" i="1" dirty="0" err="1">
                <a:latin typeface="Courier New" pitchFamily="49" charset="0"/>
              </a:rPr>
              <a:t>FlushE</a:t>
            </a:r>
            <a:r>
              <a:rPr lang="en-US" sz="2400" b="1" dirty="0">
                <a:latin typeface="Courier New" pitchFamily="49" charset="0"/>
              </a:rPr>
              <a:t> = </a:t>
            </a:r>
            <a:r>
              <a:rPr lang="en-US" sz="2400" b="1" i="1" dirty="0" err="1">
                <a:latin typeface="Courier New" pitchFamily="49" charset="0"/>
              </a:rPr>
              <a:t>lwstall</a:t>
            </a:r>
            <a:endParaRPr lang="en-US" sz="2400" b="1" i="1" dirty="0">
              <a:latin typeface="Courier New" pitchFamily="49" charset="0"/>
            </a:endParaRPr>
          </a:p>
          <a:p>
            <a:endParaRPr lang="en-US" sz="2400" dirty="0" smtClean="0"/>
          </a:p>
          <a:p>
            <a:r>
              <a:rPr lang="en-US" sz="2400" dirty="0" smtClean="0"/>
              <a:t>By flushing the Execute stage, and stalling Fetch and Decode stages, the instruction flushed will simply be repeated in then next clock cycle, but this time with correct (forwarded) data!</a:t>
            </a:r>
            <a:endParaRPr lang="en-US" sz="2400" dirty="0"/>
          </a:p>
        </p:txBody>
      </p:sp>
      <p:sp>
        <p:nvSpPr>
          <p:cNvPr id="131891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891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891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8918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Stalling Logic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771596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7365" name="Object 5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="" xmlns:p14="http://schemas.microsoft.com/office/powerpoint/2010/main" val="2490271436"/>
              </p:ext>
            </p:extLst>
          </p:nvPr>
        </p:nvGraphicFramePr>
        <p:xfrm>
          <a:off x="762000" y="2026340"/>
          <a:ext cx="8534400" cy="2396435"/>
        </p:xfrm>
        <a:graphic>
          <a:graphicData uri="http://schemas.openxmlformats.org/presentationml/2006/ole">
            <p:oleObj spid="_x0000_s155664" name="VISIO" r:id="rId4" imgW="3489960" imgH="976884" progId="">
              <p:embed/>
            </p:oleObj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MIPS State Elements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47800" y="5029200"/>
            <a:ext cx="5562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Plus the HI and LO registers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5560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632" name="Rectangle 8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886097" y="1219200"/>
            <a:ext cx="8229600" cy="4525963"/>
          </a:xfrm>
        </p:spPr>
        <p:txBody>
          <a:bodyPr>
            <a:noAutofit/>
          </a:bodyPr>
          <a:lstStyle/>
          <a:p>
            <a:r>
              <a:rPr lang="en-US" b="1" dirty="0" err="1" smtClean="0">
                <a:latin typeface="Courier New" pitchFamily="49" charset="0"/>
              </a:rPr>
              <a:t>beq</a:t>
            </a:r>
            <a:r>
              <a:rPr lang="en-US" b="1" dirty="0" smtClean="0"/>
              <a:t>: </a:t>
            </a:r>
            <a:endParaRPr lang="en-US" b="1" dirty="0"/>
          </a:p>
          <a:p>
            <a:pPr lvl="1"/>
            <a:r>
              <a:rPr lang="en-US" sz="2600" dirty="0"/>
              <a:t>branch </a:t>
            </a:r>
            <a:r>
              <a:rPr lang="en-US" sz="2600" dirty="0" smtClean="0"/>
              <a:t>not </a:t>
            </a:r>
            <a:r>
              <a:rPr lang="en-US" sz="2600" dirty="0"/>
              <a:t>determined until </a:t>
            </a:r>
            <a:r>
              <a:rPr lang="en-US" sz="2600" dirty="0" smtClean="0"/>
              <a:t>4</a:t>
            </a:r>
            <a:r>
              <a:rPr lang="en-US" sz="2600" baseline="30000" dirty="0" smtClean="0"/>
              <a:t>th</a:t>
            </a:r>
            <a:r>
              <a:rPr lang="en-US" sz="2600" dirty="0" smtClean="0"/>
              <a:t> stage </a:t>
            </a:r>
            <a:r>
              <a:rPr lang="en-US" sz="2600" dirty="0"/>
              <a:t>of </a:t>
            </a:r>
            <a:r>
              <a:rPr lang="en-US" sz="2600" dirty="0" smtClean="0"/>
              <a:t>pipeline</a:t>
            </a:r>
            <a:endParaRPr lang="en-US" sz="2600" dirty="0"/>
          </a:p>
          <a:p>
            <a:pPr lvl="1"/>
            <a:r>
              <a:rPr lang="en-US" sz="2600" dirty="0"/>
              <a:t>Instructions after </a:t>
            </a:r>
            <a:r>
              <a:rPr lang="en-US" sz="2600" dirty="0" smtClean="0"/>
              <a:t>the branch are fetched </a:t>
            </a:r>
            <a:r>
              <a:rPr lang="en-US" sz="2600" i="1" dirty="0"/>
              <a:t>before</a:t>
            </a:r>
            <a:r>
              <a:rPr lang="en-US" sz="2600" dirty="0"/>
              <a:t> </a:t>
            </a:r>
            <a:r>
              <a:rPr lang="en-US" sz="2600" dirty="0" smtClean="0"/>
              <a:t>the branch </a:t>
            </a:r>
            <a:r>
              <a:rPr lang="en-US" sz="2600" dirty="0"/>
              <a:t>occurs</a:t>
            </a:r>
          </a:p>
          <a:p>
            <a:pPr lvl="1"/>
            <a:r>
              <a:rPr lang="en-US" sz="2600" dirty="0"/>
              <a:t>These instructions must be flushed if </a:t>
            </a:r>
            <a:r>
              <a:rPr lang="en-US" sz="2600" dirty="0" smtClean="0"/>
              <a:t>branch </a:t>
            </a:r>
            <a:r>
              <a:rPr lang="en-US" sz="2600" dirty="0"/>
              <a:t>happens</a:t>
            </a:r>
          </a:p>
          <a:p>
            <a:r>
              <a:rPr lang="en-US" b="1" dirty="0"/>
              <a:t>Branch </a:t>
            </a:r>
            <a:r>
              <a:rPr lang="en-US" b="1" dirty="0" err="1"/>
              <a:t>misprediction</a:t>
            </a:r>
            <a:r>
              <a:rPr lang="en-US" b="1" dirty="0"/>
              <a:t> penalty</a:t>
            </a:r>
          </a:p>
          <a:p>
            <a:pPr lvl="1"/>
            <a:r>
              <a:rPr lang="en-US" sz="2600" dirty="0" smtClean="0"/>
              <a:t>the # </a:t>
            </a:r>
            <a:r>
              <a:rPr lang="en-US" sz="2600" dirty="0"/>
              <a:t>of instruction </a:t>
            </a:r>
            <a:r>
              <a:rPr lang="en-US" sz="2600" dirty="0" smtClean="0"/>
              <a:t>flushed, </a:t>
            </a:r>
            <a:r>
              <a:rPr lang="en-US" sz="2600" dirty="0"/>
              <a:t>when branch is taken</a:t>
            </a:r>
          </a:p>
          <a:p>
            <a:pPr lvl="1"/>
            <a:r>
              <a:rPr lang="en-US" sz="2600" dirty="0"/>
              <a:t>m</a:t>
            </a:r>
            <a:r>
              <a:rPr lang="en-US" sz="2600" dirty="0" smtClean="0"/>
              <a:t>ay </a:t>
            </a:r>
            <a:r>
              <a:rPr lang="en-US" sz="2600" dirty="0"/>
              <a:t>be reduced by determining branch earlier</a:t>
            </a:r>
          </a:p>
        </p:txBody>
      </p:sp>
      <p:sp>
        <p:nvSpPr>
          <p:cNvPr id="130662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662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662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6630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Hazards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810429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9943" name="Object 7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="" xmlns:p14="http://schemas.microsoft.com/office/powerpoint/2010/main" val="660432074"/>
              </p:ext>
            </p:extLst>
          </p:nvPr>
        </p:nvGraphicFramePr>
        <p:xfrm>
          <a:off x="821541" y="1143000"/>
          <a:ext cx="8322459" cy="4968875"/>
        </p:xfrm>
        <a:graphic>
          <a:graphicData uri="http://schemas.openxmlformats.org/presentationml/2006/ole">
            <p:oleObj spid="_x0000_s220177" name="VISIO" r:id="rId8" imgW="6909644" imgH="4215050" progId="">
              <p:embed/>
            </p:oleObj>
          </a:graphicData>
        </a:graphic>
      </p:graphicFrame>
      <p:sp>
        <p:nvSpPr>
          <p:cNvPr id="131993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994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9941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9942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Hazards: Original Pipeline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122205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7655" name="Object 7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="" xmlns:p14="http://schemas.microsoft.com/office/powerpoint/2010/main" val="2030920716"/>
              </p:ext>
            </p:extLst>
          </p:nvPr>
        </p:nvGraphicFramePr>
        <p:xfrm>
          <a:off x="1066800" y="1181100"/>
          <a:ext cx="8001000" cy="3467100"/>
        </p:xfrm>
        <a:graphic>
          <a:graphicData uri="http://schemas.openxmlformats.org/presentationml/2006/ole">
            <p:oleObj spid="_x0000_s221201" name="VISIO" r:id="rId8" imgW="5634228" imgH="2435352" progId="">
              <p:embed/>
            </p:oleObj>
          </a:graphicData>
        </a:graphic>
      </p:graphicFrame>
      <p:sp>
        <p:nvSpPr>
          <p:cNvPr id="130765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765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765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7654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Hazards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396184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8680" name="Object 8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="" xmlns:p14="http://schemas.microsoft.com/office/powerpoint/2010/main" val="1626037557"/>
              </p:ext>
            </p:extLst>
          </p:nvPr>
        </p:nvGraphicFramePr>
        <p:xfrm>
          <a:off x="990600" y="1219200"/>
          <a:ext cx="7848600" cy="4686300"/>
        </p:xfrm>
        <a:graphic>
          <a:graphicData uri="http://schemas.openxmlformats.org/presentationml/2006/ole">
            <p:oleObj spid="_x0000_s222225" name="VISIO" r:id="rId9" imgW="6956134" imgH="4155119" progId="">
              <p:embed/>
            </p:oleObj>
          </a:graphicData>
        </a:graphic>
      </p:graphicFrame>
      <p:sp>
        <p:nvSpPr>
          <p:cNvPr id="130867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867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867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8678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308681" name="Text Box 9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752600" y="6019800"/>
            <a:ext cx="6553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 smtClean="0">
                <a:solidFill>
                  <a:schemeClr val="accent2"/>
                </a:solidFill>
              </a:rPr>
              <a:t>But: introduced </a:t>
            </a:r>
            <a:r>
              <a:rPr lang="en-US" sz="2000" b="1" dirty="0">
                <a:solidFill>
                  <a:schemeClr val="accent2"/>
                </a:solidFill>
              </a:rPr>
              <a:t>another data hazard in Decode </a:t>
            </a:r>
            <a:r>
              <a:rPr lang="en-US" sz="2000" b="1" dirty="0" smtClean="0">
                <a:solidFill>
                  <a:schemeClr val="accent2"/>
                </a:solidFill>
              </a:rPr>
              <a:t>stage!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Early Branch Resolution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754239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9703" name="Object 7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="" xmlns:p14="http://schemas.microsoft.com/office/powerpoint/2010/main" val="1177665503"/>
              </p:ext>
            </p:extLst>
          </p:nvPr>
        </p:nvGraphicFramePr>
        <p:xfrm>
          <a:off x="990600" y="1295400"/>
          <a:ext cx="7848600" cy="3402013"/>
        </p:xfrm>
        <a:graphic>
          <a:graphicData uri="http://schemas.openxmlformats.org/presentationml/2006/ole">
            <p:oleObj spid="_x0000_s223249" name="VISIO" r:id="rId8" imgW="5634228" imgH="2435352" progId="">
              <p:embed/>
            </p:oleObj>
          </a:graphicData>
        </a:graphic>
      </p:graphicFrame>
      <p:sp>
        <p:nvSpPr>
          <p:cNvPr id="130969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970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9701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9702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Early Branch Resolution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950467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0727" name="Object 7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="" xmlns:p14="http://schemas.microsoft.com/office/powerpoint/2010/main" val="3714543536"/>
              </p:ext>
            </p:extLst>
          </p:nvPr>
        </p:nvGraphicFramePr>
        <p:xfrm>
          <a:off x="918095" y="1031875"/>
          <a:ext cx="8225905" cy="4911725"/>
        </p:xfrm>
        <a:graphic>
          <a:graphicData uri="http://schemas.openxmlformats.org/presentationml/2006/ole">
            <p:oleObj spid="_x0000_s224273" name="VISIO" r:id="rId8" imgW="6960699" imgH="4152076" progId="">
              <p:embed/>
            </p:oleObj>
          </a:graphicData>
        </a:graphic>
      </p:graphicFrame>
      <p:sp>
        <p:nvSpPr>
          <p:cNvPr id="131072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072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072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0726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Forwarding to Early-branch HW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125078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991" name="Rectangle 7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066800"/>
            <a:ext cx="8001000" cy="4953000"/>
          </a:xfrm>
        </p:spPr>
        <p:txBody>
          <a:bodyPr/>
          <a:lstStyle/>
          <a:p>
            <a:r>
              <a:rPr lang="en-US" b="1" dirty="0"/>
              <a:t>Forwarding logic:</a:t>
            </a:r>
          </a:p>
          <a:p>
            <a:pPr>
              <a:buFontTx/>
              <a:buNone/>
            </a:pPr>
            <a:r>
              <a:rPr lang="en-US" sz="1800" dirty="0">
                <a:solidFill>
                  <a:schemeClr val="accent2"/>
                </a:solidFill>
                <a:latin typeface="Courier New" pitchFamily="49" charset="0"/>
              </a:rPr>
              <a:t>	</a:t>
            </a:r>
            <a:r>
              <a:rPr lang="en-US" sz="1600" b="1" i="1" dirty="0" err="1">
                <a:latin typeface="Courier New" pitchFamily="49" charset="0"/>
              </a:rPr>
              <a:t>ForwardAD</a:t>
            </a:r>
            <a:r>
              <a:rPr lang="en-US" sz="1600" dirty="0">
                <a:latin typeface="Courier New" pitchFamily="49" charset="0"/>
              </a:rPr>
              <a:t> = (</a:t>
            </a:r>
            <a:r>
              <a:rPr lang="en-US" sz="1600" i="1" dirty="0" err="1">
                <a:latin typeface="Courier New" pitchFamily="49" charset="0"/>
              </a:rPr>
              <a:t>rsD</a:t>
            </a:r>
            <a:r>
              <a:rPr lang="en-US" sz="1600" dirty="0">
                <a:latin typeface="Courier New" pitchFamily="49" charset="0"/>
              </a:rPr>
              <a:t> !=0) AND (</a:t>
            </a:r>
            <a:r>
              <a:rPr lang="en-US" sz="1600" i="1" dirty="0" err="1">
                <a:latin typeface="Courier New" pitchFamily="49" charset="0"/>
              </a:rPr>
              <a:t>rsD</a:t>
            </a:r>
            <a:r>
              <a:rPr lang="en-US" sz="1600" dirty="0">
                <a:latin typeface="Courier New" pitchFamily="49" charset="0"/>
              </a:rPr>
              <a:t> == </a:t>
            </a:r>
            <a:r>
              <a:rPr lang="en-US" sz="1600" i="1" dirty="0" err="1">
                <a:latin typeface="Courier New" pitchFamily="49" charset="0"/>
              </a:rPr>
              <a:t>WriteRegM</a:t>
            </a:r>
            <a:r>
              <a:rPr lang="en-US" sz="1600" dirty="0">
                <a:latin typeface="Courier New" pitchFamily="49" charset="0"/>
              </a:rPr>
              <a:t>) AND </a:t>
            </a:r>
            <a:r>
              <a:rPr lang="en-US" sz="1600" i="1" dirty="0" err="1">
                <a:latin typeface="Courier New" pitchFamily="49" charset="0"/>
              </a:rPr>
              <a:t>RegWriteM</a:t>
            </a:r>
            <a:endParaRPr lang="en-US" sz="1600" i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600" i="1" dirty="0">
                <a:latin typeface="Courier New" pitchFamily="49" charset="0"/>
              </a:rPr>
              <a:t>	</a:t>
            </a:r>
            <a:r>
              <a:rPr lang="en-US" sz="1600" b="1" i="1" dirty="0" err="1">
                <a:latin typeface="Courier New" pitchFamily="49" charset="0"/>
              </a:rPr>
              <a:t>ForwardBD</a:t>
            </a:r>
            <a:r>
              <a:rPr lang="en-US" sz="1600" dirty="0">
                <a:latin typeface="Courier New" pitchFamily="49" charset="0"/>
              </a:rPr>
              <a:t> = (</a:t>
            </a:r>
            <a:r>
              <a:rPr lang="en-US" sz="1600" i="1" dirty="0" err="1">
                <a:latin typeface="Courier New" pitchFamily="49" charset="0"/>
              </a:rPr>
              <a:t>rtD</a:t>
            </a:r>
            <a:r>
              <a:rPr lang="en-US" sz="1600" dirty="0">
                <a:latin typeface="Courier New" pitchFamily="49" charset="0"/>
              </a:rPr>
              <a:t> !=0) AND (</a:t>
            </a:r>
            <a:r>
              <a:rPr lang="en-US" sz="1600" i="1" dirty="0" err="1">
                <a:latin typeface="Courier New" pitchFamily="49" charset="0"/>
              </a:rPr>
              <a:t>rtD</a:t>
            </a:r>
            <a:r>
              <a:rPr lang="en-US" sz="1600" dirty="0">
                <a:latin typeface="Courier New" pitchFamily="49" charset="0"/>
              </a:rPr>
              <a:t> == </a:t>
            </a:r>
            <a:r>
              <a:rPr lang="en-US" sz="1600" dirty="0" err="1">
                <a:latin typeface="Courier New" pitchFamily="49" charset="0"/>
              </a:rPr>
              <a:t>WriteRegM</a:t>
            </a:r>
            <a:r>
              <a:rPr lang="en-US" sz="1600" dirty="0">
                <a:latin typeface="Courier New" pitchFamily="49" charset="0"/>
              </a:rPr>
              <a:t>) AND </a:t>
            </a:r>
            <a:r>
              <a:rPr lang="en-US" sz="1600" i="1" dirty="0" err="1">
                <a:latin typeface="Courier New" pitchFamily="49" charset="0"/>
              </a:rPr>
              <a:t>RegWriteM</a:t>
            </a:r>
            <a:endParaRPr lang="en-US" sz="1600" i="1" dirty="0">
              <a:latin typeface="Courier New" pitchFamily="49" charset="0"/>
            </a:endParaRPr>
          </a:p>
          <a:p>
            <a:pPr algn="just">
              <a:buFontTx/>
              <a:buNone/>
            </a:pPr>
            <a:endParaRPr lang="en-US" sz="1800" i="1" dirty="0">
              <a:solidFill>
                <a:schemeClr val="accent2"/>
              </a:solidFill>
              <a:latin typeface="Courier New" pitchFamily="49" charset="0"/>
            </a:endParaRPr>
          </a:p>
          <a:p>
            <a:r>
              <a:rPr lang="en-US" b="1" dirty="0"/>
              <a:t>Stalling logic:</a:t>
            </a:r>
            <a:endParaRPr lang="en-US" sz="2400" b="1" i="1" dirty="0">
              <a:solidFill>
                <a:schemeClr val="accent2"/>
              </a:solidFill>
            </a:endParaRPr>
          </a:p>
          <a:p>
            <a:pPr>
              <a:buFontTx/>
              <a:buNone/>
            </a:pPr>
            <a:r>
              <a:rPr lang="en-US" sz="2000" i="1" dirty="0">
                <a:solidFill>
                  <a:schemeClr val="accent2"/>
                </a:solidFill>
              </a:rPr>
              <a:t>	</a:t>
            </a:r>
            <a:r>
              <a:rPr lang="en-US" sz="1600" b="1" i="1" dirty="0" err="1">
                <a:latin typeface="Courier New" pitchFamily="49" charset="0"/>
              </a:rPr>
              <a:t>branchstall</a:t>
            </a:r>
            <a:r>
              <a:rPr lang="en-US" sz="1600" b="1" dirty="0">
                <a:latin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</a:rPr>
              <a:t>= </a:t>
            </a:r>
            <a:r>
              <a:rPr lang="en-US" sz="1600" i="1" dirty="0" err="1">
                <a:latin typeface="Courier New" pitchFamily="49" charset="0"/>
              </a:rPr>
              <a:t>BranchD</a:t>
            </a:r>
            <a:r>
              <a:rPr lang="en-US" sz="1600" dirty="0">
                <a:latin typeface="Courier New" pitchFamily="49" charset="0"/>
              </a:rPr>
              <a:t> AND </a:t>
            </a:r>
            <a:r>
              <a:rPr lang="en-US" sz="1600" i="1" dirty="0" err="1">
                <a:latin typeface="Courier New" pitchFamily="49" charset="0"/>
              </a:rPr>
              <a:t>RegWriteE</a:t>
            </a:r>
            <a:r>
              <a:rPr lang="en-US" sz="1600" dirty="0">
                <a:latin typeface="Courier New" pitchFamily="49" charset="0"/>
              </a:rPr>
              <a:t> AND 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                   (</a:t>
            </a:r>
            <a:r>
              <a:rPr lang="en-US" sz="1600" i="1" dirty="0" err="1">
                <a:latin typeface="Courier New" pitchFamily="49" charset="0"/>
              </a:rPr>
              <a:t>WriteRegE</a:t>
            </a:r>
            <a:r>
              <a:rPr lang="en-US" sz="1600" dirty="0">
                <a:latin typeface="Courier New" pitchFamily="49" charset="0"/>
              </a:rPr>
              <a:t> == </a:t>
            </a:r>
            <a:r>
              <a:rPr lang="en-US" sz="1600" i="1" dirty="0" err="1">
                <a:latin typeface="Courier New" pitchFamily="49" charset="0"/>
              </a:rPr>
              <a:t>rsD</a:t>
            </a:r>
            <a:r>
              <a:rPr lang="en-US" sz="1600" dirty="0">
                <a:latin typeface="Courier New" pitchFamily="49" charset="0"/>
              </a:rPr>
              <a:t> OR </a:t>
            </a:r>
            <a:r>
              <a:rPr lang="en-US" sz="1600" i="1" dirty="0" err="1">
                <a:latin typeface="Courier New" pitchFamily="49" charset="0"/>
              </a:rPr>
              <a:t>WriteRegE</a:t>
            </a:r>
            <a:r>
              <a:rPr lang="en-US" sz="1600" dirty="0">
                <a:latin typeface="Courier New" pitchFamily="49" charset="0"/>
              </a:rPr>
              <a:t> == </a:t>
            </a:r>
            <a:r>
              <a:rPr lang="en-US" sz="1600" i="1" dirty="0" err="1">
                <a:latin typeface="Courier New" pitchFamily="49" charset="0"/>
              </a:rPr>
              <a:t>rtD</a:t>
            </a:r>
            <a:r>
              <a:rPr lang="en-US" sz="1600" dirty="0">
                <a:latin typeface="Courier New" pitchFamily="49" charset="0"/>
              </a:rPr>
              <a:t>) 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                 OR 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			  </a:t>
            </a:r>
            <a:r>
              <a:rPr lang="en-US" sz="1600" i="1" dirty="0" err="1">
                <a:latin typeface="Courier New" pitchFamily="49" charset="0"/>
              </a:rPr>
              <a:t>BranchD</a:t>
            </a:r>
            <a:r>
              <a:rPr lang="en-US" sz="1600" dirty="0">
                <a:latin typeface="Courier New" pitchFamily="49" charset="0"/>
              </a:rPr>
              <a:t> AND </a:t>
            </a:r>
            <a:r>
              <a:rPr lang="en-US" sz="1600" i="1" dirty="0" err="1">
                <a:latin typeface="Courier New" pitchFamily="49" charset="0"/>
              </a:rPr>
              <a:t>MemtoRegM</a:t>
            </a:r>
            <a:r>
              <a:rPr lang="en-US" sz="1600" dirty="0">
                <a:latin typeface="Courier New" pitchFamily="49" charset="0"/>
              </a:rPr>
              <a:t> AND 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                   (</a:t>
            </a:r>
            <a:r>
              <a:rPr lang="en-US" sz="1600" i="1" dirty="0" err="1">
                <a:latin typeface="Courier New" pitchFamily="49" charset="0"/>
              </a:rPr>
              <a:t>WriteRegM</a:t>
            </a:r>
            <a:r>
              <a:rPr lang="en-US" sz="1600" dirty="0">
                <a:latin typeface="Courier New" pitchFamily="49" charset="0"/>
              </a:rPr>
              <a:t> == </a:t>
            </a:r>
            <a:r>
              <a:rPr lang="en-US" sz="1600" i="1" dirty="0" err="1">
                <a:latin typeface="Courier New" pitchFamily="49" charset="0"/>
              </a:rPr>
              <a:t>rsD</a:t>
            </a:r>
            <a:r>
              <a:rPr lang="en-US" sz="1600" dirty="0">
                <a:latin typeface="Courier New" pitchFamily="49" charset="0"/>
              </a:rPr>
              <a:t> OR </a:t>
            </a:r>
            <a:r>
              <a:rPr lang="en-US" sz="1600" i="1" dirty="0" err="1">
                <a:latin typeface="Courier New" pitchFamily="49" charset="0"/>
              </a:rPr>
              <a:t>WriteRegM</a:t>
            </a:r>
            <a:r>
              <a:rPr lang="en-US" sz="1600" dirty="0">
                <a:latin typeface="Courier New" pitchFamily="49" charset="0"/>
              </a:rPr>
              <a:t> == </a:t>
            </a:r>
            <a:r>
              <a:rPr lang="en-US" sz="1600" i="1" dirty="0" err="1">
                <a:latin typeface="Courier New" pitchFamily="49" charset="0"/>
              </a:rPr>
              <a:t>rtD</a:t>
            </a:r>
            <a:r>
              <a:rPr lang="en-US" sz="1600" dirty="0">
                <a:latin typeface="Courier New" pitchFamily="49" charset="0"/>
              </a:rPr>
              <a:t>)</a:t>
            </a:r>
          </a:p>
          <a:p>
            <a:endParaRPr lang="en-US" sz="16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600" i="1" dirty="0">
                <a:latin typeface="Courier New" pitchFamily="49" charset="0"/>
              </a:rPr>
              <a:t>	</a:t>
            </a:r>
            <a:r>
              <a:rPr lang="en-US" sz="1600" i="1" dirty="0" err="1">
                <a:latin typeface="Courier New" pitchFamily="49" charset="0"/>
              </a:rPr>
              <a:t>StallF</a:t>
            </a:r>
            <a:r>
              <a:rPr lang="en-US" sz="1600" dirty="0">
                <a:latin typeface="Courier New" pitchFamily="49" charset="0"/>
              </a:rPr>
              <a:t> = </a:t>
            </a:r>
            <a:r>
              <a:rPr lang="en-US" sz="1600" i="1" dirty="0" err="1">
                <a:latin typeface="Courier New" pitchFamily="49" charset="0"/>
              </a:rPr>
              <a:t>StallD</a:t>
            </a:r>
            <a:r>
              <a:rPr lang="en-US" sz="1600" dirty="0">
                <a:latin typeface="Courier New" pitchFamily="49" charset="0"/>
              </a:rPr>
              <a:t> = </a:t>
            </a:r>
            <a:r>
              <a:rPr lang="en-US" sz="1600" i="1" dirty="0" err="1">
                <a:latin typeface="Courier New" pitchFamily="49" charset="0"/>
              </a:rPr>
              <a:t>FlushE</a:t>
            </a:r>
            <a:r>
              <a:rPr lang="en-US" sz="1600" dirty="0">
                <a:latin typeface="Courier New" pitchFamily="49" charset="0"/>
              </a:rPr>
              <a:t> = </a:t>
            </a:r>
            <a:r>
              <a:rPr lang="en-US" sz="1600" dirty="0" smtClean="0">
                <a:latin typeface="Courier New" pitchFamily="49" charset="0"/>
              </a:rPr>
              <a:t>(</a:t>
            </a:r>
            <a:r>
              <a:rPr lang="en-US" sz="1600" i="1" dirty="0" err="1" smtClean="0">
                <a:latin typeface="Courier New" pitchFamily="49" charset="0"/>
              </a:rPr>
              <a:t>lwstall</a:t>
            </a:r>
            <a:r>
              <a:rPr lang="en-US" sz="1600" dirty="0" smtClean="0">
                <a:latin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</a:rPr>
              <a:t>OR </a:t>
            </a:r>
            <a:r>
              <a:rPr lang="en-US" sz="1600" i="1" dirty="0" err="1" smtClean="0">
                <a:latin typeface="Courier New" pitchFamily="49" charset="0"/>
              </a:rPr>
              <a:t>branchstall</a:t>
            </a:r>
            <a:r>
              <a:rPr lang="en-US" sz="1600" i="1" dirty="0" smtClean="0">
                <a:latin typeface="Courier New" pitchFamily="49" charset="0"/>
              </a:rPr>
              <a:t>)</a:t>
            </a:r>
            <a:endParaRPr lang="en-US" sz="1600" i="1" dirty="0">
              <a:latin typeface="Courier New" pitchFamily="49" charset="0"/>
            </a:endParaRPr>
          </a:p>
          <a:p>
            <a:endParaRPr lang="en-US" sz="1600" dirty="0">
              <a:solidFill>
                <a:schemeClr val="accent2"/>
              </a:solidFill>
              <a:latin typeface="Courier New" pitchFamily="49" charset="0"/>
            </a:endParaRPr>
          </a:p>
        </p:txBody>
      </p:sp>
      <p:sp>
        <p:nvSpPr>
          <p:cNvPr id="132198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198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198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1990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>
                <a:solidFill>
                  <a:schemeClr val="bg1"/>
                </a:solidFill>
                <a:latin typeface="+mj-lt"/>
              </a:rPr>
              <a:t>Control Forwarding &amp; Stalling Logic</a:t>
            </a:r>
            <a:endParaRPr lang="en-US" sz="4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800328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883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143000"/>
            <a:ext cx="8229600" cy="4525963"/>
          </a:xfrm>
        </p:spPr>
        <p:txBody>
          <a:bodyPr/>
          <a:lstStyle/>
          <a:p>
            <a:r>
              <a:rPr lang="en-US" dirty="0"/>
              <a:t>Guess whether branch will be taken</a:t>
            </a:r>
          </a:p>
          <a:p>
            <a:pPr lvl="1"/>
            <a:r>
              <a:rPr lang="en-US" dirty="0"/>
              <a:t>Backward branches are usually taken </a:t>
            </a:r>
            <a:r>
              <a:rPr lang="en-US" dirty="0" smtClean="0"/>
              <a:t>(in bottom-tested loops</a:t>
            </a:r>
            <a:r>
              <a:rPr lang="en-US" dirty="0"/>
              <a:t>)</a:t>
            </a:r>
          </a:p>
          <a:p>
            <a:pPr lvl="1"/>
            <a:r>
              <a:rPr lang="en-US" dirty="0" smtClean="0"/>
              <a:t>Consider </a:t>
            </a:r>
            <a:r>
              <a:rPr lang="en-US" dirty="0"/>
              <a:t>history </a:t>
            </a:r>
            <a:r>
              <a:rPr lang="en-US" dirty="0" smtClean="0"/>
              <a:t>to </a:t>
            </a:r>
            <a:r>
              <a:rPr lang="en-US" dirty="0"/>
              <a:t>improve </a:t>
            </a:r>
            <a:r>
              <a:rPr lang="en-US" dirty="0" smtClean="0"/>
              <a:t>guess</a:t>
            </a:r>
            <a:endParaRPr lang="en-US" dirty="0"/>
          </a:p>
          <a:p>
            <a:r>
              <a:rPr lang="en-US" dirty="0"/>
              <a:t>Good prediction </a:t>
            </a:r>
            <a:r>
              <a:rPr lang="en-US" dirty="0" smtClean="0"/>
              <a:t>significantly reduces fraction </a:t>
            </a:r>
            <a:r>
              <a:rPr lang="en-US" dirty="0"/>
              <a:t>of branches requiring a flush </a:t>
            </a:r>
            <a:endParaRPr lang="en-US" dirty="0" smtClean="0"/>
          </a:p>
          <a:p>
            <a:r>
              <a:rPr lang="en-US" dirty="0" smtClean="0"/>
              <a:t>Requires HW for history table, etc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Branch Prediction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4619393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01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301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301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Times New Roman" pitchFamily="18" charset="0"/>
                <a:cs typeface="Arial" charset="0"/>
              </a:rPr>
              <a:t>SPECINT2000 benchmark: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25% loads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10% stores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11% branches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2% jumps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52% R-type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Times New Roman" pitchFamily="18" charset="0"/>
                <a:cs typeface="Arial" charset="0"/>
              </a:rPr>
              <a:t>Suppose: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40% of loads used by next instruction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25% of branches </a:t>
            </a:r>
            <a:r>
              <a:rPr lang="en-US" sz="2400" dirty="0" err="1">
                <a:latin typeface="Times New Roman" pitchFamily="18" charset="0"/>
                <a:cs typeface="Arial" charset="0"/>
              </a:rPr>
              <a:t>mispredicted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All jumps flush next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instruction (JTA not ready)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Times New Roman" pitchFamily="18" charset="0"/>
                <a:cs typeface="Arial" charset="0"/>
              </a:rPr>
              <a:t>What is the average CPI</a:t>
            </a:r>
            <a:r>
              <a:rPr lang="en-US" sz="2400" b="1" dirty="0" smtClean="0">
                <a:latin typeface="Times New Roman" pitchFamily="18" charset="0"/>
                <a:cs typeface="Arial" charset="0"/>
              </a:rPr>
              <a:t>?</a:t>
            </a:r>
            <a:endParaRPr lang="en-US" sz="2400" b="1" dirty="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619630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01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301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301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b="1" dirty="0" smtClean="0">
                <a:latin typeface="Times New Roman" pitchFamily="18" charset="0"/>
                <a:cs typeface="Arial" charset="0"/>
              </a:rPr>
              <a:t>Average CPI is the weighted average of </a:t>
            </a:r>
            <a:r>
              <a:rPr lang="en-US" sz="2400" b="1" dirty="0" err="1" smtClean="0">
                <a:latin typeface="Times New Roman" pitchFamily="18" charset="0"/>
                <a:cs typeface="Arial" charset="0"/>
              </a:rPr>
              <a:t>CPI</a:t>
            </a:r>
            <a:r>
              <a:rPr lang="en-US" sz="2400" b="1" baseline="-25000" dirty="0" err="1" smtClean="0">
                <a:latin typeface="Times New Roman" pitchFamily="18" charset="0"/>
                <a:cs typeface="Arial" charset="0"/>
              </a:rPr>
              <a:t>lw</a:t>
            </a:r>
            <a:r>
              <a:rPr lang="en-US" sz="2400" b="1" baseline="-250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sz="2400" b="1" dirty="0" smtClean="0">
                <a:latin typeface="Times New Roman" pitchFamily="18" charset="0"/>
                <a:cs typeface="Arial" charset="0"/>
              </a:rPr>
              <a:t>, </a:t>
            </a:r>
            <a:r>
              <a:rPr lang="en-US" sz="2400" b="1" dirty="0" err="1" smtClean="0">
                <a:latin typeface="Times New Roman" pitchFamily="18" charset="0"/>
                <a:cs typeface="Arial" charset="0"/>
              </a:rPr>
              <a:t>CPI</a:t>
            </a:r>
            <a:r>
              <a:rPr lang="en-US" sz="2400" b="1" baseline="-25000" dirty="0" err="1" smtClean="0">
                <a:latin typeface="Times New Roman" pitchFamily="18" charset="0"/>
                <a:cs typeface="Arial" charset="0"/>
              </a:rPr>
              <a:t>sw</a:t>
            </a:r>
            <a:r>
              <a:rPr lang="en-US" sz="2400" b="1" baseline="-250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,</a:t>
            </a:r>
            <a:r>
              <a:rPr lang="en-US" sz="2400" b="1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sz="2400" b="1" dirty="0" err="1" smtClean="0">
                <a:latin typeface="Times New Roman" pitchFamily="18" charset="0"/>
                <a:cs typeface="Arial" charset="0"/>
              </a:rPr>
              <a:t>CPI</a:t>
            </a:r>
            <a:r>
              <a:rPr lang="en-US" sz="2400" b="1" baseline="-25000" dirty="0" err="1" smtClean="0">
                <a:latin typeface="Times New Roman" pitchFamily="18" charset="0"/>
                <a:cs typeface="Arial" charset="0"/>
              </a:rPr>
              <a:t>beq</a:t>
            </a:r>
            <a:r>
              <a:rPr lang="en-US" sz="2400" b="1" baseline="-250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sz="2400" b="1" dirty="0" smtClean="0">
                <a:latin typeface="Times New Roman" pitchFamily="18" charset="0"/>
                <a:cs typeface="Arial" charset="0"/>
              </a:rPr>
              <a:t>, </a:t>
            </a:r>
            <a:r>
              <a:rPr lang="en-US" sz="2400" b="1" dirty="0" err="1" smtClean="0">
                <a:latin typeface="Times New Roman" pitchFamily="18" charset="0"/>
                <a:cs typeface="Arial" charset="0"/>
              </a:rPr>
              <a:t>CPI</a:t>
            </a:r>
            <a:r>
              <a:rPr lang="en-US" sz="2400" b="1" baseline="-25000" dirty="0" err="1" smtClean="0">
                <a:latin typeface="Times New Roman" pitchFamily="18" charset="0"/>
                <a:cs typeface="Arial" charset="0"/>
              </a:rPr>
              <a:t>j</a:t>
            </a:r>
            <a:r>
              <a:rPr lang="en-US" sz="2400" b="1" baseline="-250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sz="2400" b="1" dirty="0" smtClean="0">
                <a:latin typeface="Times New Roman" pitchFamily="18" charset="0"/>
                <a:cs typeface="Arial" charset="0"/>
              </a:rPr>
              <a:t> and CPI</a:t>
            </a:r>
            <a:r>
              <a:rPr lang="en-US" sz="2400" b="1" baseline="-25000" dirty="0" smtClean="0">
                <a:latin typeface="Times New Roman" pitchFamily="18" charset="0"/>
                <a:cs typeface="Arial" charset="0"/>
              </a:rPr>
              <a:t>R-type</a:t>
            </a:r>
            <a:endParaRPr lang="en-US" sz="2400" b="1" dirty="0">
              <a:latin typeface="Times New Roman" pitchFamily="18" charset="0"/>
              <a:cs typeface="Arial" charset="0"/>
            </a:endParaRP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b="1" dirty="0" smtClean="0">
                <a:latin typeface="Times New Roman" pitchFamily="18" charset="0"/>
                <a:cs typeface="Arial" charset="0"/>
              </a:rPr>
              <a:t>For pipeline processors, CPI = 1 + # of stall cycles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</a:pPr>
            <a:endParaRPr lang="en-US" sz="2400" b="1" dirty="0" smtClean="0">
              <a:latin typeface="Times New Roman" pitchFamily="18" charset="0"/>
              <a:cs typeface="Arial" charset="0"/>
            </a:endParaRP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</a:pPr>
            <a:r>
              <a:rPr lang="en-US" sz="1800" dirty="0" smtClean="0">
                <a:latin typeface="Times New Roman" pitchFamily="18" charset="0"/>
                <a:cs typeface="Arial" charset="0"/>
              </a:rPr>
              <a:t>Load </a:t>
            </a:r>
            <a:r>
              <a:rPr lang="en-US" sz="1800" dirty="0">
                <a:latin typeface="Times New Roman" pitchFamily="18" charset="0"/>
                <a:cs typeface="Arial" charset="0"/>
              </a:rPr>
              <a:t>CPI = 1 when no </a:t>
            </a:r>
            <a:r>
              <a:rPr lang="en-US" sz="1800" dirty="0" smtClean="0">
                <a:latin typeface="Times New Roman" pitchFamily="18" charset="0"/>
                <a:cs typeface="Arial" charset="0"/>
              </a:rPr>
              <a:t>stall, = 2 </a:t>
            </a:r>
            <a:r>
              <a:rPr lang="en-US" sz="1800" dirty="0">
                <a:latin typeface="Times New Roman" pitchFamily="18" charset="0"/>
                <a:cs typeface="Arial" charset="0"/>
              </a:rPr>
              <a:t>when </a:t>
            </a:r>
            <a:r>
              <a:rPr lang="en-US" sz="18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load-use occurs (1 stall)</a:t>
            </a:r>
            <a:endParaRPr lang="en-US" sz="1800" dirty="0">
              <a:latin typeface="Times New Roman" pitchFamily="18" charset="0"/>
              <a:cs typeface="Arial" charset="0"/>
            </a:endParaRP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 err="1">
                <a:latin typeface="Times New Roman" pitchFamily="18" charset="0"/>
                <a:cs typeface="Arial" charset="0"/>
              </a:rPr>
              <a:t>CPI</a:t>
            </a:r>
            <a:r>
              <a:rPr lang="en-US" sz="1800" baseline="-25000" dirty="0" err="1">
                <a:latin typeface="Times New Roman" pitchFamily="18" charset="0"/>
                <a:cs typeface="Arial" charset="0"/>
              </a:rPr>
              <a:t>lw</a:t>
            </a:r>
            <a:r>
              <a:rPr lang="en-US" sz="1800" dirty="0">
                <a:latin typeface="Times New Roman" pitchFamily="18" charset="0"/>
                <a:cs typeface="Arial" charset="0"/>
              </a:rPr>
              <a:t> = 1(0.6) + 2(0.4) = </a:t>
            </a:r>
            <a:r>
              <a:rPr lang="en-US" sz="1800" dirty="0" smtClean="0">
                <a:latin typeface="Times New Roman" pitchFamily="18" charset="0"/>
                <a:cs typeface="Arial" charset="0"/>
              </a:rPr>
              <a:t>1.4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dirty="0" err="1" smtClean="0">
                <a:latin typeface="Times New Roman" pitchFamily="18" charset="0"/>
                <a:cs typeface="Arial" charset="0"/>
              </a:rPr>
              <a:t>CPI</a:t>
            </a:r>
            <a:r>
              <a:rPr lang="en-US" baseline="-25000" dirty="0" err="1" smtClean="0">
                <a:latin typeface="Times New Roman" pitchFamily="18" charset="0"/>
                <a:cs typeface="Arial" charset="0"/>
              </a:rPr>
              <a:t>sw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 = 1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</a:pPr>
            <a:r>
              <a:rPr lang="en-US" dirty="0" smtClean="0">
                <a:latin typeface="Times New Roman" pitchFamily="18" charset="0"/>
                <a:cs typeface="Arial" charset="0"/>
              </a:rPr>
              <a:t>Branch CPI = 1 when no stall, = 2 when  it </a:t>
            </a:r>
            <a:r>
              <a:rPr lang="en-US" dirty="0" err="1" smtClean="0">
                <a:latin typeface="Times New Roman" pitchFamily="18" charset="0"/>
                <a:cs typeface="Arial" charset="0"/>
              </a:rPr>
              <a:t>mispredicts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 and stalls</a:t>
            </a:r>
            <a:endParaRPr lang="en-US" sz="1800" dirty="0">
              <a:latin typeface="Times New Roman" pitchFamily="18" charset="0"/>
              <a:cs typeface="Arial" charset="0"/>
            </a:endParaRP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 err="1">
                <a:latin typeface="Times New Roman" pitchFamily="18" charset="0"/>
                <a:cs typeface="Arial" charset="0"/>
              </a:rPr>
              <a:t>CPI</a:t>
            </a:r>
            <a:r>
              <a:rPr lang="en-US" sz="1800" baseline="-25000" dirty="0" err="1">
                <a:latin typeface="Times New Roman" pitchFamily="18" charset="0"/>
                <a:cs typeface="Arial" charset="0"/>
              </a:rPr>
              <a:t>beq</a:t>
            </a:r>
            <a:r>
              <a:rPr lang="en-US" sz="1800" dirty="0">
                <a:latin typeface="Times New Roman" pitchFamily="18" charset="0"/>
                <a:cs typeface="Arial" charset="0"/>
              </a:rPr>
              <a:t> = 1(0.75) + 2(0.25) = </a:t>
            </a:r>
            <a:r>
              <a:rPr lang="en-US" sz="1800" dirty="0" smtClean="0">
                <a:latin typeface="Times New Roman" pitchFamily="18" charset="0"/>
                <a:cs typeface="Arial" charset="0"/>
              </a:rPr>
              <a:t>1.25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</a:pPr>
            <a:r>
              <a:rPr lang="en-US" dirty="0" smtClean="0">
                <a:latin typeface="Times New Roman" pitchFamily="18" charset="0"/>
                <a:cs typeface="Arial" charset="0"/>
              </a:rPr>
              <a:t>Jump CPI  = 2 since it always requires 1 stall</a:t>
            </a:r>
            <a:endParaRPr lang="en-US" sz="1800" dirty="0" smtClean="0">
              <a:latin typeface="Times New Roman" pitchFamily="18" charset="0"/>
              <a:cs typeface="Arial" charset="0"/>
            </a:endParaRP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dirty="0" err="1" smtClean="0">
                <a:latin typeface="Times New Roman" pitchFamily="18" charset="0"/>
                <a:cs typeface="Arial" charset="0"/>
              </a:rPr>
              <a:t>CPI</a:t>
            </a:r>
            <a:r>
              <a:rPr lang="en-US" baseline="-25000" dirty="0" err="1" smtClean="0">
                <a:latin typeface="Times New Roman" pitchFamily="18" charset="0"/>
                <a:cs typeface="Arial" charset="0"/>
              </a:rPr>
              <a:t>j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 = 2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dirty="0" smtClean="0">
                <a:latin typeface="Times New Roman" pitchFamily="18" charset="0"/>
                <a:cs typeface="Arial" charset="0"/>
              </a:rPr>
              <a:t>CPI</a:t>
            </a:r>
            <a:r>
              <a:rPr lang="en-US" baseline="-25000" dirty="0" smtClean="0">
                <a:latin typeface="Times New Roman" pitchFamily="18" charset="0"/>
                <a:cs typeface="Arial" charset="0"/>
              </a:rPr>
              <a:t>R-type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 = 1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</a:pPr>
            <a:endParaRPr lang="en-US" sz="2000" b="1" dirty="0" smtClean="0">
              <a:latin typeface="Times New Roman" pitchFamily="18" charset="0"/>
              <a:cs typeface="Arial" charset="0"/>
            </a:endParaRP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</a:pPr>
            <a:r>
              <a:rPr lang="en-US" sz="2000" b="1" dirty="0" smtClean="0">
                <a:latin typeface="Times New Roman" pitchFamily="18" charset="0"/>
                <a:cs typeface="Arial" charset="0"/>
              </a:rPr>
              <a:t>Average </a:t>
            </a:r>
            <a:r>
              <a:rPr lang="en-US" sz="2000" b="1" dirty="0">
                <a:latin typeface="Times New Roman" pitchFamily="18" charset="0"/>
                <a:cs typeface="Arial" charset="0"/>
              </a:rPr>
              <a:t>CPI = </a:t>
            </a:r>
            <a:r>
              <a:rPr lang="en-US" sz="2000" dirty="0">
                <a:latin typeface="Times New Roman" pitchFamily="18" charset="0"/>
                <a:cs typeface="Arial" charset="0"/>
              </a:rPr>
              <a:t>(0.25)(1.4) + (0.1)(1) + (0.11)(1.25) + (0.02)(2) </a:t>
            </a:r>
            <a:r>
              <a:rPr lang="en-US" sz="2000" dirty="0" smtClean="0">
                <a:latin typeface="Times New Roman" pitchFamily="18" charset="0"/>
                <a:cs typeface="Arial" charset="0"/>
              </a:rPr>
              <a:t>+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</a:pPr>
            <a:r>
              <a:rPr lang="en-US" sz="2000" dirty="0" smtClean="0">
                <a:latin typeface="Times New Roman" pitchFamily="18" charset="0"/>
                <a:cs typeface="Arial" charset="0"/>
              </a:rPr>
              <a:t>				 </a:t>
            </a:r>
            <a:r>
              <a:rPr lang="en-US" sz="2000" dirty="0">
                <a:latin typeface="Times New Roman" pitchFamily="18" charset="0"/>
                <a:cs typeface="Arial" charset="0"/>
              </a:rPr>
              <a:t>(0.52)(1)     </a:t>
            </a:r>
            <a:r>
              <a:rPr lang="en-US" sz="2000" b="1" dirty="0" smtClean="0">
                <a:latin typeface="Times New Roman" pitchFamily="18" charset="0"/>
                <a:cs typeface="Arial" charset="0"/>
              </a:rPr>
              <a:t>= </a:t>
            </a:r>
            <a:r>
              <a:rPr lang="en-US" sz="2000" b="1" dirty="0">
                <a:latin typeface="Times New Roman" pitchFamily="18" charset="0"/>
                <a:cs typeface="Arial" charset="0"/>
              </a:rPr>
              <a:t>1.15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Calculation of Average CPI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03027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55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143000"/>
            <a:ext cx="76962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Datapath—design it 1</a:t>
            </a:r>
            <a:r>
              <a:rPr lang="en-US" baseline="30000" dirty="0" smtClean="0"/>
              <a:t>st</a:t>
            </a:r>
            <a:r>
              <a:rPr lang="en-US" dirty="0" smtClean="0"/>
              <a:t>, to make the instruction actions possible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Control—design it 2</a:t>
            </a:r>
            <a:r>
              <a:rPr lang="en-US" baseline="30000" dirty="0" smtClean="0"/>
              <a:t>nd</a:t>
            </a:r>
            <a:r>
              <a:rPr lang="en-US" dirty="0" smtClean="0"/>
              <a:t>, to make them happen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MIPS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9141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03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403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403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Pipelined processor critical path: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i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  	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 	= max {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latin typeface="Times New Roman" pitchFamily="18" charset="0"/>
                <a:cs typeface="Arial" charset="0"/>
              </a:rPr>
              <a:t>		   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latin typeface="Times New Roman" pitchFamily="18" charset="0"/>
                <a:cs typeface="Arial" charset="0"/>
              </a:rPr>
              <a:t>pcq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mem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800" b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latin typeface="Times New Roman" pitchFamily="18" charset="0"/>
                <a:cs typeface="Arial" charset="0"/>
              </a:rPr>
              <a:t>		    2(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latin typeface="Times New Roman" pitchFamily="18" charset="0"/>
                <a:cs typeface="Arial" charset="0"/>
              </a:rPr>
              <a:t>RFread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eq</a:t>
            </a:r>
            <a:r>
              <a:rPr lang="en-US" sz="2800" b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+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AND</a:t>
            </a:r>
            <a:r>
              <a:rPr lang="en-US" sz="2800" b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+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setup</a:t>
            </a:r>
            <a:r>
              <a:rPr lang="en-US" sz="2800" b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)</a:t>
            </a:r>
            <a:endParaRPr lang="en-US" sz="2800" b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latin typeface="Times New Roman" pitchFamily="18" charset="0"/>
                <a:cs typeface="Arial" charset="0"/>
              </a:rPr>
              <a:t>		   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latin typeface="Times New Roman" pitchFamily="18" charset="0"/>
                <a:cs typeface="Arial" charset="0"/>
              </a:rPr>
              <a:t>pcq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800" b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+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800" b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latin typeface="Times New Roman" pitchFamily="18" charset="0"/>
                <a:cs typeface="Arial" charset="0"/>
              </a:rPr>
              <a:t>		   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latin typeface="Times New Roman" pitchFamily="18" charset="0"/>
                <a:cs typeface="Arial" charset="0"/>
              </a:rPr>
              <a:t>pcq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memwrite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800" b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latin typeface="Times New Roman" pitchFamily="18" charset="0"/>
                <a:cs typeface="Arial" charset="0"/>
              </a:rPr>
              <a:t>		    2(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latin typeface="Times New Roman" pitchFamily="18" charset="0"/>
                <a:cs typeface="Arial" charset="0"/>
              </a:rPr>
              <a:t>pcq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RFwrite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) 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859333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5141" name="Group 85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="" xmlns:p14="http://schemas.microsoft.com/office/powerpoint/2010/main" val="1690426193"/>
              </p:ext>
            </p:extLst>
          </p:nvPr>
        </p:nvGraphicFramePr>
        <p:xfrm>
          <a:off x="1371600" y="1066800"/>
          <a:ext cx="6934200" cy="4312920"/>
        </p:xfrm>
        <a:graphic>
          <a:graphicData uri="http://schemas.openxmlformats.org/drawingml/2006/table">
            <a:tbl>
              <a:tblPr/>
              <a:tblGrid>
                <a:gridCol w="3276600"/>
                <a:gridCol w="1676400"/>
                <a:gridCol w="1981200"/>
              </a:tblGrid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Delay (</a:t>
                      </a:r>
                      <a:r>
                        <a:rPr kumimoji="0" lang="en-US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ps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277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17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  <a:endParaRPr kumimoji="0" lang="en-US" sz="17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  <a:endParaRPr kumimoji="0" lang="en-US" sz="17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Equality comparator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eq</a:t>
                      </a:r>
                      <a:endParaRPr kumimoji="0" lang="en-US" sz="17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AND gate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Memory write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memwrite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write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write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 </a:t>
                      </a:r>
                      <a:r>
                        <a:rPr kumimoji="0" lang="en-US" sz="1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ps</a:t>
                      </a:r>
                      <a:endParaRPr kumimoji="0" lang="en-US" sz="1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2506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5142" name="Rectangle 8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90600" y="5486400"/>
            <a:ext cx="7315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800" i="1" baseline="-25000" dirty="0" err="1" smtClean="0">
                <a:latin typeface="Times New Roman" pitchFamily="18" charset="0"/>
                <a:cs typeface="Arial" charset="0"/>
              </a:rPr>
              <a:t>c</a:t>
            </a:r>
            <a:r>
              <a:rPr lang="en-US" sz="28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sz="2800" dirty="0">
                <a:latin typeface="Times New Roman" pitchFamily="18" charset="0"/>
                <a:cs typeface="Arial" charset="0"/>
              </a:rPr>
              <a:t>= 2(</a:t>
            </a:r>
            <a:r>
              <a:rPr lang="en-US" sz="28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i="1" baseline="-25000" dirty="0" err="1">
                <a:latin typeface="Times New Roman" pitchFamily="18" charset="0"/>
                <a:cs typeface="Arial" charset="0"/>
              </a:rPr>
              <a:t>RFread</a:t>
            </a:r>
            <a:r>
              <a:rPr lang="en-US" sz="2800" dirty="0">
                <a:latin typeface="Times New Roman" pitchFamily="18" charset="0"/>
                <a:cs typeface="Arial" charset="0"/>
              </a:rPr>
              <a:t> + </a:t>
            </a:r>
            <a:r>
              <a:rPr lang="en-US" sz="28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800" dirty="0">
                <a:latin typeface="Times New Roman" pitchFamily="18" charset="0"/>
                <a:cs typeface="Arial" charset="0"/>
              </a:rPr>
              <a:t> + </a:t>
            </a:r>
            <a:r>
              <a:rPr lang="en-US" sz="28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aseline="-25000" dirty="0" err="1">
                <a:latin typeface="Times New Roman" pitchFamily="18" charset="0"/>
                <a:cs typeface="Arial" charset="0"/>
              </a:rPr>
              <a:t>eq</a:t>
            </a:r>
            <a:r>
              <a:rPr lang="en-US" sz="2800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800" dirty="0">
                <a:latin typeface="Times New Roman" pitchFamily="18" charset="0"/>
                <a:cs typeface="Arial" charset="0"/>
              </a:rPr>
              <a:t>+ </a:t>
            </a:r>
            <a:r>
              <a:rPr lang="en-US" sz="28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aseline="-25000" dirty="0" err="1">
                <a:latin typeface="Times New Roman" pitchFamily="18" charset="0"/>
                <a:cs typeface="Arial" charset="0"/>
              </a:rPr>
              <a:t>AND</a:t>
            </a:r>
            <a:r>
              <a:rPr lang="en-US" sz="2800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800" dirty="0">
                <a:latin typeface="Times New Roman" pitchFamily="18" charset="0"/>
                <a:cs typeface="Arial" charset="0"/>
              </a:rPr>
              <a:t>+ </a:t>
            </a:r>
            <a:r>
              <a:rPr lang="en-US" sz="28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800" dirty="0">
                <a:latin typeface="Times New Roman" pitchFamily="18" charset="0"/>
                <a:cs typeface="Arial" charset="0"/>
              </a:rPr>
              <a:t> + </a:t>
            </a:r>
            <a:r>
              <a:rPr lang="en-US" sz="28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aseline="-25000" dirty="0" err="1">
                <a:latin typeface="Times New Roman" pitchFamily="18" charset="0"/>
                <a:cs typeface="Arial" charset="0"/>
              </a:rPr>
              <a:t>setup</a:t>
            </a:r>
            <a:r>
              <a:rPr lang="en-US" sz="2800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800" dirty="0">
                <a:latin typeface="Times New Roman" pitchFamily="18" charset="0"/>
                <a:cs typeface="Arial" charset="0"/>
              </a:rPr>
              <a:t>)</a:t>
            </a:r>
            <a:endParaRPr lang="en-US" sz="28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dirty="0" smtClean="0">
                <a:latin typeface="Times New Roman" pitchFamily="18" charset="0"/>
                <a:cs typeface="Arial" charset="0"/>
              </a:rPr>
              <a:t>    </a:t>
            </a:r>
            <a:r>
              <a:rPr lang="en-US" sz="2800" dirty="0">
                <a:latin typeface="Times New Roman" pitchFamily="18" charset="0"/>
                <a:cs typeface="Arial" charset="0"/>
              </a:rPr>
              <a:t>= 2[150 + 25 + 40 + 15 + 25 + 20] </a:t>
            </a:r>
            <a:r>
              <a:rPr lang="en-US" sz="2800" dirty="0" err="1">
                <a:latin typeface="Times New Roman" pitchFamily="18" charset="0"/>
                <a:cs typeface="Arial" charset="0"/>
              </a:rPr>
              <a:t>ps</a:t>
            </a:r>
            <a:r>
              <a:rPr lang="en-US" sz="2800" baseline="-25000" dirty="0">
                <a:latin typeface="Times New Roman" pitchFamily="18" charset="0"/>
                <a:cs typeface="Arial" charset="0"/>
              </a:rPr>
              <a:t>  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= 550 </a:t>
            </a:r>
            <a:r>
              <a:rPr lang="en-US" sz="2800" b="1" dirty="0" err="1">
                <a:latin typeface="Times New Roman" pitchFamily="18" charset="0"/>
                <a:cs typeface="Arial" charset="0"/>
              </a:rPr>
              <a:t>ps</a:t>
            </a:r>
            <a:endParaRPr lang="en-US" sz="2800" b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800" b="1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287532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08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608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608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7696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 smtClean="0">
                <a:latin typeface="Times New Roman" pitchFamily="18" charset="0"/>
                <a:cs typeface="Arial" charset="0"/>
              </a:rPr>
              <a:t>Program with 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IC = 100 </a:t>
            </a:r>
            <a:r>
              <a:rPr lang="en-US" sz="3200" dirty="0">
                <a:latin typeface="Times New Roman" pitchFamily="18" charset="0"/>
                <a:cs typeface="Arial" charset="0"/>
              </a:rPr>
              <a:t>billion 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instructions</a:t>
            </a:r>
            <a:endParaRPr lang="en-US" sz="3200" i="1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3200" b="1" dirty="0">
                <a:latin typeface="Times New Roman" pitchFamily="18" charset="0"/>
                <a:cs typeface="Arial" charset="0"/>
              </a:rPr>
              <a:t>Execution Time </a:t>
            </a:r>
            <a:r>
              <a:rPr lang="en-US" sz="3200" dirty="0">
                <a:latin typeface="Times New Roman" pitchFamily="18" charset="0"/>
                <a:cs typeface="Arial" charset="0"/>
              </a:rPr>
              <a:t>= 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IC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× </a:t>
            </a:r>
            <a:r>
              <a:rPr lang="en-US" sz="3200" dirty="0">
                <a:latin typeface="Times New Roman" pitchFamily="18" charset="0"/>
                <a:cs typeface="Arial" charset="0"/>
              </a:rPr>
              <a:t>CPI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sz="3200" dirty="0">
                <a:latin typeface="Times New Roman" pitchFamily="18" charset="0"/>
                <a:cs typeface="Arial" charset="0"/>
              </a:rPr>
              <a:t> </a:t>
            </a:r>
            <a:r>
              <a:rPr lang="en-US" sz="32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3200" i="1" baseline="-25000" dirty="0" err="1">
                <a:latin typeface="Times New Roman" pitchFamily="18" charset="0"/>
                <a:cs typeface="Arial" charset="0"/>
              </a:rPr>
              <a:t>c</a:t>
            </a:r>
            <a:endParaRPr lang="en-US" sz="3200" i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i="1" dirty="0">
                <a:latin typeface="Times New Roman" pitchFamily="18" charset="0"/>
                <a:cs typeface="Arial" charset="0"/>
              </a:rPr>
              <a:t>		            </a:t>
            </a:r>
            <a:r>
              <a:rPr lang="en-US" sz="3200" dirty="0">
                <a:latin typeface="Times New Roman" pitchFamily="18" charset="0"/>
                <a:cs typeface="Arial" charset="0"/>
              </a:rPr>
              <a:t>= (100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sz="3200" dirty="0">
                <a:latin typeface="Times New Roman" pitchFamily="18" charset="0"/>
                <a:cs typeface="Arial" charset="0"/>
              </a:rPr>
              <a:t>)(1.15)(550 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-12</a:t>
            </a:r>
            <a:r>
              <a:rPr lang="en-US" sz="3200" dirty="0">
                <a:latin typeface="Times New Roman" pitchFamily="18" charset="0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  <a:cs typeface="Arial" charset="0"/>
              </a:rPr>
              <a:t>		            </a:t>
            </a:r>
            <a:r>
              <a:rPr lang="en-US" sz="3200" b="1" dirty="0">
                <a:latin typeface="Times New Roman" pitchFamily="18" charset="0"/>
                <a:cs typeface="Arial" charset="0"/>
              </a:rPr>
              <a:t>= 63 seconds</a:t>
            </a:r>
            <a:endParaRPr lang="en-US" sz="3200" b="1" i="1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144412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6133" name="Group 53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="" xmlns:p14="http://schemas.microsoft.com/office/powerpoint/2010/main" val="2098641717"/>
              </p:ext>
            </p:extLst>
          </p:nvPr>
        </p:nvGraphicFramePr>
        <p:xfrm>
          <a:off x="1066800" y="1305441"/>
          <a:ext cx="7848600" cy="3266559"/>
        </p:xfrm>
        <a:graphic>
          <a:graphicData uri="http://schemas.openxmlformats.org/drawingml/2006/table">
            <a:tbl>
              <a:tblPr/>
              <a:tblGrid>
                <a:gridCol w="1981200"/>
                <a:gridCol w="1925461"/>
                <a:gridCol w="3941939"/>
              </a:tblGrid>
              <a:tr h="11600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Processor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Execution Time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(seconds)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Speedup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(single-cycle as baseline)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603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Single-cycle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92.5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3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Multicycle</a:t>
                      </a: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133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0.70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3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Pipelined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63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1.47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2608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608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dirty="0" smtClean="0">
                <a:solidFill>
                  <a:schemeClr val="bg1"/>
                </a:solidFill>
                <a:latin typeface="+mj-lt"/>
              </a:rPr>
              <a:t>Processor Performance Comparison</a:t>
            </a:r>
            <a:endParaRPr lang="en-US" sz="41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52882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134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27463" y="12192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Deep Pipelining</a:t>
            </a:r>
          </a:p>
          <a:p>
            <a:r>
              <a:rPr lang="en-US" dirty="0"/>
              <a:t>Branch Prediction</a:t>
            </a:r>
          </a:p>
          <a:p>
            <a:r>
              <a:rPr lang="en-US" dirty="0"/>
              <a:t>Superscalar Processors</a:t>
            </a:r>
          </a:p>
          <a:p>
            <a:r>
              <a:rPr lang="en-US" dirty="0"/>
              <a:t>Out of Order Processors</a:t>
            </a:r>
          </a:p>
          <a:p>
            <a:r>
              <a:rPr lang="en-US" dirty="0"/>
              <a:t>Register Renaming</a:t>
            </a:r>
          </a:p>
          <a:p>
            <a:r>
              <a:rPr lang="en-US" dirty="0"/>
              <a:t>SIMD</a:t>
            </a:r>
          </a:p>
          <a:p>
            <a:r>
              <a:rPr lang="en-US" dirty="0"/>
              <a:t>Multithreading</a:t>
            </a:r>
          </a:p>
          <a:p>
            <a:r>
              <a:rPr lang="en-US" dirty="0"/>
              <a:t>Multiprocessors</a:t>
            </a:r>
          </a:p>
        </p:txBody>
      </p:sp>
      <p:sp>
        <p:nvSpPr>
          <p:cNvPr id="132813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813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813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Advanced Microarchitecture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920511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254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189037"/>
            <a:ext cx="8229600" cy="4525963"/>
          </a:xfrm>
        </p:spPr>
        <p:txBody>
          <a:bodyPr/>
          <a:lstStyle/>
          <a:p>
            <a:r>
              <a:rPr lang="en-US" dirty="0"/>
              <a:t>10-20 stages typical</a:t>
            </a:r>
          </a:p>
          <a:p>
            <a:r>
              <a:rPr lang="en-US" dirty="0"/>
              <a:t>Number of stages limited by:</a:t>
            </a:r>
          </a:p>
          <a:p>
            <a:pPr lvl="1"/>
            <a:r>
              <a:rPr lang="en-US" dirty="0"/>
              <a:t>Pipeline hazards</a:t>
            </a:r>
          </a:p>
          <a:p>
            <a:pPr lvl="1"/>
            <a:r>
              <a:rPr lang="en-US" dirty="0"/>
              <a:t>Sequencing overhead</a:t>
            </a:r>
          </a:p>
          <a:p>
            <a:pPr lvl="1"/>
            <a:r>
              <a:rPr lang="en-US" dirty="0"/>
              <a:t>Power</a:t>
            </a:r>
          </a:p>
          <a:p>
            <a:pPr lvl="1"/>
            <a:r>
              <a:rPr lang="en-US" dirty="0"/>
              <a:t>Cost</a:t>
            </a:r>
          </a:p>
          <a:p>
            <a:endParaRPr lang="en-US" dirty="0"/>
          </a:p>
        </p:txBody>
      </p:sp>
      <p:sp>
        <p:nvSpPr>
          <p:cNvPr id="133325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325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Deep Pipelining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644545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277" name="Rectangle 5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Ideal pipelined processor: CPI = 1</a:t>
            </a:r>
          </a:p>
          <a:p>
            <a:r>
              <a:rPr lang="en-US" dirty="0"/>
              <a:t>Branch </a:t>
            </a:r>
            <a:r>
              <a:rPr lang="en-US" dirty="0" err="1"/>
              <a:t>misprediction</a:t>
            </a:r>
            <a:r>
              <a:rPr lang="en-US" dirty="0"/>
              <a:t> increases CPI</a:t>
            </a:r>
          </a:p>
          <a:p>
            <a:r>
              <a:rPr lang="en-US" b="1" dirty="0"/>
              <a:t>Static branch prediction:</a:t>
            </a:r>
          </a:p>
          <a:p>
            <a:pPr lvl="1"/>
            <a:r>
              <a:rPr lang="en-US" dirty="0"/>
              <a:t>Check direction of branch (forward or backward)</a:t>
            </a:r>
          </a:p>
          <a:p>
            <a:pPr lvl="1"/>
            <a:r>
              <a:rPr lang="en-US" dirty="0"/>
              <a:t>If backward, predict </a:t>
            </a:r>
            <a:r>
              <a:rPr lang="en-US" dirty="0" smtClean="0"/>
              <a:t> taken</a:t>
            </a:r>
            <a:endParaRPr lang="en-US" dirty="0"/>
          </a:p>
          <a:p>
            <a:pPr lvl="1"/>
            <a:r>
              <a:rPr lang="en-US" dirty="0" smtClean="0"/>
              <a:t>Else, </a:t>
            </a:r>
            <a:r>
              <a:rPr lang="en-US" dirty="0"/>
              <a:t>predict not taken</a:t>
            </a:r>
          </a:p>
          <a:p>
            <a:r>
              <a:rPr lang="en-US" b="1" dirty="0"/>
              <a:t>Dynamic branch prediction:</a:t>
            </a:r>
          </a:p>
          <a:p>
            <a:pPr lvl="1"/>
            <a:r>
              <a:rPr lang="en-US" dirty="0"/>
              <a:t>Keep history of last (several hundred) branches </a:t>
            </a:r>
            <a:r>
              <a:rPr lang="en-US" dirty="0" smtClean="0"/>
              <a:t>in </a:t>
            </a:r>
            <a:r>
              <a:rPr lang="en-US" i="1" dirty="0"/>
              <a:t>branch target </a:t>
            </a:r>
            <a:r>
              <a:rPr lang="en-US" i="1" dirty="0" smtClean="0"/>
              <a:t>buffer</a:t>
            </a:r>
            <a:r>
              <a:rPr lang="en-US" dirty="0" smtClean="0"/>
              <a:t>, record:</a:t>
            </a:r>
            <a:endParaRPr lang="en-US" dirty="0"/>
          </a:p>
          <a:p>
            <a:pPr lvl="2"/>
            <a:r>
              <a:rPr lang="en-US" dirty="0"/>
              <a:t>Branch destination</a:t>
            </a:r>
          </a:p>
          <a:p>
            <a:pPr lvl="2"/>
            <a:r>
              <a:rPr lang="en-US" dirty="0"/>
              <a:t>Whether branch was taken</a:t>
            </a:r>
          </a:p>
          <a:p>
            <a:endParaRPr lang="en-US" dirty="0"/>
          </a:p>
        </p:txBody>
      </p:sp>
      <p:sp>
        <p:nvSpPr>
          <p:cNvPr id="1334275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427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Branch Prediction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709156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325" name="Rectangle 5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31817" y="1295400"/>
            <a:ext cx="822960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add  $s1, $0, $0      # sum = 0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add  $s0, $0, $0      #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   = 0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$t0, $0, 10      # $t0 = 10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for: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beq</a:t>
            </a:r>
            <a:r>
              <a:rPr lang="en-US" sz="2000" dirty="0">
                <a:latin typeface="Courier New" pitchFamily="49" charset="0"/>
              </a:rPr>
              <a:t>  $s0, $t0, done   # if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 == 10, branch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add  $s1, $s1, $s0    # sum = sum + </a:t>
            </a:r>
            <a:r>
              <a:rPr lang="en-US" sz="2000" dirty="0" err="1">
                <a:latin typeface="Courier New" pitchFamily="49" charset="0"/>
              </a:rPr>
              <a:t>i</a:t>
            </a: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$s0, $s0, 1      # increment </a:t>
            </a:r>
            <a:r>
              <a:rPr lang="en-US" sz="2000" dirty="0" err="1">
                <a:latin typeface="Courier New" pitchFamily="49" charset="0"/>
              </a:rPr>
              <a:t>i</a:t>
            </a: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j    for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2000" dirty="0">
              <a:latin typeface="Courier New" pitchFamily="49" charset="0"/>
            </a:endParaRPr>
          </a:p>
        </p:txBody>
      </p:sp>
      <p:sp>
        <p:nvSpPr>
          <p:cNvPr id="133632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632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Branch Prediction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884705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301" name="Rectangle 5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Remembers whether branch was taken the last time and does the same thing</a:t>
            </a:r>
          </a:p>
          <a:p>
            <a:r>
              <a:rPr lang="en-US" dirty="0" err="1"/>
              <a:t>Mispredicts</a:t>
            </a:r>
            <a:r>
              <a:rPr lang="en-US" dirty="0"/>
              <a:t> first and last branch of loop</a:t>
            </a:r>
          </a:p>
        </p:txBody>
      </p:sp>
      <p:sp>
        <p:nvSpPr>
          <p:cNvPr id="1335299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530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1-Bit Branch Predictor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9308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349" name="Rectangle 5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1219200" y="4038600"/>
            <a:ext cx="7239000" cy="9144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Only </a:t>
            </a:r>
            <a:r>
              <a:rPr lang="en-US" b="1" dirty="0" err="1"/>
              <a:t>mispredicts</a:t>
            </a:r>
            <a:r>
              <a:rPr lang="en-US" b="1" dirty="0"/>
              <a:t> </a:t>
            </a:r>
            <a:r>
              <a:rPr lang="en-US" b="1" dirty="0" smtClean="0"/>
              <a:t>the last </a:t>
            </a:r>
            <a:r>
              <a:rPr lang="en-US" b="1" dirty="0"/>
              <a:t>branch of </a:t>
            </a:r>
            <a:r>
              <a:rPr lang="en-US" b="1" dirty="0" smtClean="0"/>
              <a:t>the </a:t>
            </a:r>
            <a:r>
              <a:rPr lang="en-US" b="1" dirty="0" smtClean="0"/>
              <a:t>loop</a:t>
            </a:r>
            <a:endParaRPr lang="en-US" b="1" dirty="0"/>
          </a:p>
        </p:txBody>
      </p:sp>
      <p:graphicFrame>
        <p:nvGraphicFramePr>
          <p:cNvPr id="1337350" name="Object 6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="" xmlns:p14="http://schemas.microsoft.com/office/powerpoint/2010/main" val="3113816692"/>
              </p:ext>
            </p:extLst>
          </p:nvPr>
        </p:nvGraphicFramePr>
        <p:xfrm>
          <a:off x="914400" y="1524000"/>
          <a:ext cx="8458200" cy="1568450"/>
        </p:xfrm>
        <a:graphic>
          <a:graphicData uri="http://schemas.openxmlformats.org/presentationml/2006/ole">
            <p:oleObj spid="_x0000_s229392" name="VISIO" r:id="rId7" imgW="4948428" imgH="915924" progId="">
              <p:embed/>
            </p:oleObj>
          </a:graphicData>
        </a:graphic>
      </p:graphicFrame>
      <p:sp>
        <p:nvSpPr>
          <p:cNvPr id="1337347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734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2-Bit Branch Predictor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56780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7495</TotalTime>
  <Words>3734</Words>
  <Application>Microsoft Office PowerPoint</Application>
  <PresentationFormat>On-screen Show (4:3)</PresentationFormat>
  <Paragraphs>1269</Paragraphs>
  <Slides>112</Slides>
  <Notes>98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112</vt:i4>
      </vt:variant>
    </vt:vector>
  </HeadingPairs>
  <TitlesOfParts>
    <vt:vector size="115" baseType="lpstr">
      <vt:lpstr>Office Theme</vt:lpstr>
      <vt:lpstr>VISIO</vt:lpstr>
      <vt:lpstr>Visio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</vt:vector>
  </TitlesOfParts>
  <Company>Harvey Mudd College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sharris</dc:creator>
  <cp:lastModifiedBy>Will Sawyer</cp:lastModifiedBy>
  <cp:revision>151</cp:revision>
  <dcterms:created xsi:type="dcterms:W3CDTF">2012-08-07T04:56:47Z</dcterms:created>
  <dcterms:modified xsi:type="dcterms:W3CDTF">2015-10-14T10:07:30Z</dcterms:modified>
</cp:coreProperties>
</file>